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7"/>
  </p:notesMasterIdLst>
  <p:sldIdLst>
    <p:sldId id="256" r:id="rId2"/>
    <p:sldId id="265" r:id="rId3"/>
    <p:sldId id="257" r:id="rId4"/>
    <p:sldId id="266" r:id="rId5"/>
    <p:sldId id="267" r:id="rId6"/>
    <p:sldId id="268" r:id="rId7"/>
    <p:sldId id="272" r:id="rId8"/>
    <p:sldId id="274" r:id="rId9"/>
    <p:sldId id="269" r:id="rId10"/>
    <p:sldId id="271" r:id="rId11"/>
    <p:sldId id="270" r:id="rId12"/>
    <p:sldId id="275" r:id="rId13"/>
    <p:sldId id="273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6" r:id="rId34"/>
    <p:sldId id="295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 varScale="1">
        <p:scale>
          <a:sx n="112" d="100"/>
          <a:sy n="112" d="100"/>
        </p:scale>
        <p:origin x="-15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CE5CE-4629-4718-AC31-3D48746720B8}" type="datetimeFigureOut">
              <a:rPr lang="de-DE" smtClean="0"/>
              <a:pPr/>
              <a:t>21.01.2012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A6507-3A1F-4545-A0B8-AC9609533D4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4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B3D5D9-00CA-4161-9FE5-131AA53A1C55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6E58B-DECB-404E-9FA4-60F59D806917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4C6D17-290A-4B97-8513-740E242CAE11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615EA-61B7-466C-A6B2-8E9181BB05DC}" type="datetime1">
              <a:rPr lang="de-DE" smtClean="0"/>
              <a:pPr/>
              <a:t>21.01.2012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dirty="0" smtClean="0"/>
              <a:t>H. Gorski - STL Kurzeinführung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89E-9B56-4854-BB86-FF517D3137C1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D92A3-F5D1-4984-A3EA-B68B403D4F6D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75E44-0782-406E-9286-CB271D4105E7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79707-8F40-40E8-8893-B3124660BAF4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71DC9-FF74-41EA-A680-D14D68A0AE2E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6F38D2-5B67-486B-9B6E-48150B0327A0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3DF893-27D1-4153-9216-2CEC0F6394D2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270233-8913-4F44-83FB-8196417CCC9E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de-DE" dirty="0" smtClean="0"/>
              <a:t>H. Gorski - STL Kurzeinführung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STL </a:t>
            </a:r>
            <a:br>
              <a:rPr lang="de-DE" dirty="0" smtClean="0"/>
            </a:br>
            <a:r>
              <a:rPr lang="de-DE" sz="3200" dirty="0" smtClean="0"/>
              <a:t>(Standard Template Library)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Eine kurze 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Vector</a:t>
            </a:r>
            <a:r>
              <a:rPr lang="de-DE" sz="2400" dirty="0" smtClean="0"/>
              <a:t>				Containerklasse</a:t>
            </a:r>
          </a:p>
          <a:p>
            <a:r>
              <a:rPr lang="de-DE" sz="2400" dirty="0" err="1" smtClean="0"/>
              <a:t>Deque</a:t>
            </a:r>
            <a:r>
              <a:rPr lang="de-DE" sz="2400" dirty="0" smtClean="0"/>
              <a:t>				Containerklasse</a:t>
            </a:r>
          </a:p>
          <a:p>
            <a:r>
              <a:rPr lang="de-DE" sz="2400" dirty="0" smtClean="0"/>
              <a:t>List					Containerklasse</a:t>
            </a:r>
          </a:p>
          <a:p>
            <a:r>
              <a:rPr lang="de-DE" sz="2400" dirty="0" smtClean="0"/>
              <a:t>Set, </a:t>
            </a:r>
            <a:r>
              <a:rPr lang="de-DE" sz="2400" dirty="0" err="1" smtClean="0"/>
              <a:t>Multiset</a:t>
            </a:r>
            <a:r>
              <a:rPr lang="de-DE" sz="2400" dirty="0" smtClean="0"/>
              <a:t>			Containerklasse</a:t>
            </a:r>
          </a:p>
          <a:p>
            <a:r>
              <a:rPr lang="de-DE" sz="2400" dirty="0" err="1" smtClean="0"/>
              <a:t>Map</a:t>
            </a:r>
            <a:r>
              <a:rPr lang="de-DE" sz="2400" dirty="0" smtClean="0"/>
              <a:t>, </a:t>
            </a:r>
            <a:r>
              <a:rPr lang="de-DE" sz="2400" dirty="0" err="1" smtClean="0"/>
              <a:t>Multimap</a:t>
            </a:r>
            <a:r>
              <a:rPr lang="de-DE" sz="2400" dirty="0" smtClean="0"/>
              <a:t>			Containerklasse</a:t>
            </a:r>
          </a:p>
          <a:p>
            <a:r>
              <a:rPr lang="de-DE" sz="2400" dirty="0" err="1" smtClean="0"/>
              <a:t>Stack</a:t>
            </a:r>
            <a:r>
              <a:rPr lang="de-DE" sz="2400" dirty="0" smtClean="0"/>
              <a:t>				Adapterklasse</a:t>
            </a:r>
          </a:p>
          <a:p>
            <a:r>
              <a:rPr lang="de-DE" sz="2400" dirty="0" smtClean="0"/>
              <a:t>Queue, </a:t>
            </a:r>
            <a:r>
              <a:rPr lang="de-DE" sz="2400" dirty="0" err="1" smtClean="0"/>
              <a:t>Priority_queue</a:t>
            </a:r>
            <a:r>
              <a:rPr lang="de-DE" sz="2400" dirty="0" smtClean="0"/>
              <a:t>		Adapterklasse</a:t>
            </a:r>
          </a:p>
          <a:p>
            <a:r>
              <a:rPr lang="de-DE" sz="2400" dirty="0" smtClean="0"/>
              <a:t>Pair				Hilfsklasse</a:t>
            </a:r>
          </a:p>
          <a:p>
            <a:r>
              <a:rPr lang="de-DE" sz="2400" dirty="0" smtClean="0"/>
              <a:t>String				Hilfsklasse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Containerklassen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Vector</a:t>
            </a:r>
            <a:endParaRPr lang="de-DE" sz="2400" dirty="0" smtClean="0"/>
          </a:p>
          <a:p>
            <a:pPr lvl="1"/>
            <a:r>
              <a:rPr lang="de-DE" sz="2000" dirty="0" smtClean="0"/>
              <a:t>Dynamisches Array</a:t>
            </a:r>
          </a:p>
          <a:p>
            <a:pPr lvl="1"/>
            <a:r>
              <a:rPr lang="de-DE" sz="2000" dirty="0" smtClean="0"/>
              <a:t>Optimiertes Anfügen am Ende des </a:t>
            </a:r>
            <a:r>
              <a:rPr lang="de-DE" sz="2000" dirty="0" err="1" smtClean="0"/>
              <a:t>ontainers</a:t>
            </a:r>
            <a:endParaRPr lang="de-DE" sz="2000" dirty="0" smtClean="0"/>
          </a:p>
          <a:p>
            <a:pPr lvl="1"/>
            <a:r>
              <a:rPr lang="de-DE" sz="2000" dirty="0" smtClean="0"/>
              <a:t>Einfügen an beliebiger Stelle möglich (nicht optimal)</a:t>
            </a:r>
          </a:p>
          <a:p>
            <a:pPr lvl="2"/>
            <a:r>
              <a:rPr lang="de-DE" sz="1800" dirty="0" smtClean="0"/>
              <a:t>Besser: List, </a:t>
            </a:r>
            <a:r>
              <a:rPr lang="de-DE" sz="1800" dirty="0" err="1" smtClean="0"/>
              <a:t>Deque</a:t>
            </a:r>
            <a:endParaRPr lang="de-DE" sz="1800" dirty="0" smtClean="0"/>
          </a:p>
          <a:p>
            <a:pPr lvl="1"/>
            <a:r>
              <a:rPr lang="de-DE" sz="2000" dirty="0" smtClean="0"/>
              <a:t>Wahlfreier Zugriff auf alle Elemente im </a:t>
            </a:r>
            <a:r>
              <a:rPr lang="de-DE" sz="2000" dirty="0" err="1" smtClean="0"/>
              <a:t>vector</a:t>
            </a:r>
            <a:endParaRPr lang="de-DE" sz="2000" dirty="0" smtClean="0"/>
          </a:p>
          <a:p>
            <a:pPr lvl="1"/>
            <a:r>
              <a:rPr lang="de-DE" sz="2000" dirty="0" smtClean="0"/>
              <a:t>Zugriff über Index möglich</a:t>
            </a:r>
          </a:p>
          <a:p>
            <a:pPr lvl="1"/>
            <a:r>
              <a:rPr lang="de-DE" sz="2000" dirty="0" smtClean="0"/>
              <a:t>Geschlossener Speicherbereich</a:t>
            </a:r>
          </a:p>
          <a:p>
            <a:pPr lvl="1"/>
            <a:r>
              <a:rPr lang="de-DE" sz="2000" dirty="0" smtClean="0"/>
              <a:t>Relativ häufiges Umkopieren</a:t>
            </a:r>
          </a:p>
          <a:p>
            <a:pPr lvl="1"/>
            <a:r>
              <a:rPr lang="de-DE" sz="2000" dirty="0" smtClean="0"/>
              <a:t>Speicher-Reserve für Anfügen am Ende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</a:t>
            </a:r>
            <a:r>
              <a:rPr lang="de-DE" sz="3200" dirty="0" err="1" smtClean="0">
                <a:solidFill>
                  <a:schemeClr val="tx1"/>
                </a:solidFill>
              </a:rPr>
              <a:t>Vector</a:t>
            </a:r>
            <a:r>
              <a:rPr lang="de-DE" sz="3200" dirty="0" smtClean="0">
                <a:solidFill>
                  <a:schemeClr val="tx1"/>
                </a:solidFill>
              </a:rPr>
              <a:t>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400" dirty="0" err="1" smtClean="0"/>
              <a:t>Deque</a:t>
            </a:r>
            <a:endParaRPr lang="de-DE" sz="2400" dirty="0" smtClean="0"/>
          </a:p>
          <a:p>
            <a:pPr lvl="1"/>
            <a:r>
              <a:rPr lang="de-DE" sz="2000" dirty="0" smtClean="0"/>
              <a:t>Double </a:t>
            </a:r>
            <a:r>
              <a:rPr lang="de-DE" sz="2000" dirty="0" err="1" smtClean="0"/>
              <a:t>Ended</a:t>
            </a:r>
            <a:r>
              <a:rPr lang="de-DE" sz="2000" dirty="0" smtClean="0"/>
              <a:t> Queue</a:t>
            </a:r>
          </a:p>
          <a:p>
            <a:pPr lvl="1"/>
            <a:r>
              <a:rPr lang="de-DE" sz="2000" dirty="0" smtClean="0"/>
              <a:t>Funktional weitgehend identisch mit </a:t>
            </a:r>
            <a:r>
              <a:rPr lang="de-DE" sz="2000" dirty="0" err="1" smtClean="0"/>
              <a:t>vector</a:t>
            </a:r>
            <a:endParaRPr lang="de-DE" sz="2000" dirty="0" smtClean="0"/>
          </a:p>
          <a:p>
            <a:pPr lvl="1"/>
            <a:r>
              <a:rPr lang="de-DE" sz="2000" dirty="0" smtClean="0"/>
              <a:t>Optimiertes Anfügen am Anfang und Ende des Containers</a:t>
            </a:r>
          </a:p>
          <a:p>
            <a:pPr lvl="1"/>
            <a:r>
              <a:rPr lang="de-DE" sz="2000" dirty="0" smtClean="0"/>
              <a:t>Einfügen an beliebiger Stelle möglich (nicht optimal)</a:t>
            </a:r>
          </a:p>
          <a:p>
            <a:pPr lvl="2"/>
            <a:r>
              <a:rPr lang="de-DE" sz="1800" dirty="0" smtClean="0"/>
              <a:t>Besser: List</a:t>
            </a:r>
          </a:p>
          <a:p>
            <a:pPr lvl="1"/>
            <a:r>
              <a:rPr lang="de-DE" sz="2000" dirty="0" smtClean="0"/>
              <a:t>Wahlfreier Zugriff auf alle Elemente im </a:t>
            </a:r>
            <a:r>
              <a:rPr lang="de-DE" sz="2000" dirty="0" err="1" smtClean="0"/>
              <a:t>deque</a:t>
            </a:r>
            <a:endParaRPr lang="de-DE" sz="2000" dirty="0" smtClean="0"/>
          </a:p>
          <a:p>
            <a:pPr lvl="1"/>
            <a:r>
              <a:rPr lang="de-DE" sz="2000" dirty="0" smtClean="0"/>
              <a:t>Zugriff über Index möglich</a:t>
            </a:r>
          </a:p>
          <a:p>
            <a:pPr lvl="1"/>
            <a:r>
              <a:rPr lang="de-DE" sz="2000" dirty="0" smtClean="0"/>
              <a:t>Geschlossener Speicherbereich</a:t>
            </a:r>
          </a:p>
          <a:p>
            <a:pPr lvl="1"/>
            <a:r>
              <a:rPr lang="de-DE" sz="2000" dirty="0" smtClean="0"/>
              <a:t>Relativ häufiges Umkopieren</a:t>
            </a:r>
          </a:p>
          <a:p>
            <a:pPr lvl="1"/>
            <a:r>
              <a:rPr lang="de-DE" sz="2000" dirty="0" smtClean="0"/>
              <a:t>Speicher-Reserven am Anfang und Ende</a:t>
            </a:r>
          </a:p>
          <a:p>
            <a:pPr lvl="1"/>
            <a:r>
              <a:rPr lang="de-DE" sz="2000" dirty="0" smtClean="0"/>
              <a:t>Benötigt relativ viel zusätzlichen Speicher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</a:t>
            </a:r>
            <a:r>
              <a:rPr lang="de-DE" sz="3200" dirty="0" err="1" smtClean="0">
                <a:solidFill>
                  <a:schemeClr val="tx1"/>
                </a:solidFill>
              </a:rPr>
              <a:t>Deque</a:t>
            </a:r>
            <a:r>
              <a:rPr lang="de-DE" sz="3200" dirty="0" smtClean="0">
                <a:solidFill>
                  <a:schemeClr val="tx1"/>
                </a:solidFill>
              </a:rPr>
              <a:t>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List</a:t>
            </a:r>
          </a:p>
          <a:p>
            <a:pPr lvl="1"/>
            <a:r>
              <a:rPr lang="de-DE" sz="2000" dirty="0" smtClean="0"/>
              <a:t>Verkettete Liste</a:t>
            </a:r>
          </a:p>
          <a:p>
            <a:pPr lvl="1"/>
            <a:r>
              <a:rPr lang="de-DE" sz="2000" dirty="0" smtClean="0"/>
              <a:t>Optimiertes Einfügen an beliebiger Stelle</a:t>
            </a:r>
          </a:p>
          <a:p>
            <a:pPr lvl="1"/>
            <a:r>
              <a:rPr lang="de-DE" sz="2000" dirty="0" smtClean="0"/>
              <a:t>Kein wahlfreier Zugriff auf Elemente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geschlossener Speicherbereich</a:t>
            </a:r>
          </a:p>
          <a:p>
            <a:pPr lvl="1"/>
            <a:r>
              <a:rPr lang="de-DE" sz="2000" dirty="0" smtClean="0"/>
              <a:t>Kein Umkopieren nötig</a:t>
            </a:r>
          </a:p>
          <a:p>
            <a:pPr lvl="1"/>
            <a:r>
              <a:rPr lang="de-DE" sz="2000" dirty="0" smtClean="0"/>
              <a:t>Keine Speicher-Reserven notwendig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List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Set</a:t>
            </a:r>
          </a:p>
          <a:p>
            <a:pPr lvl="1"/>
            <a:r>
              <a:rPr lang="de-DE" sz="2000" dirty="0" smtClean="0"/>
              <a:t>Assoziativer Behälter (</a:t>
            </a:r>
            <a:r>
              <a:rPr lang="de-DE" sz="2000" dirty="0" err="1" smtClean="0"/>
              <a:t>Hashtable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Verwaltet einmalige Schlüssel (</a:t>
            </a:r>
            <a:r>
              <a:rPr lang="de-DE" sz="2000" dirty="0" err="1" smtClean="0"/>
              <a:t>unique</a:t>
            </a:r>
            <a:r>
              <a:rPr lang="de-DE" sz="2000" dirty="0" smtClean="0"/>
              <a:t> </a:t>
            </a:r>
            <a:r>
              <a:rPr lang="de-DE" sz="2000" dirty="0" err="1" smtClean="0"/>
              <a:t>Keys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Effizienter Zugriff auf Elemente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geschlossener Speicherbereich sondern Baumstruktur</a:t>
            </a:r>
          </a:p>
          <a:p>
            <a:pPr lvl="1"/>
            <a:r>
              <a:rPr lang="de-DE" sz="2000" dirty="0" smtClean="0"/>
              <a:t>Kein Umkopieren nötig</a:t>
            </a:r>
          </a:p>
          <a:p>
            <a:pPr lvl="1"/>
            <a:r>
              <a:rPr lang="de-DE" sz="2000" dirty="0" smtClean="0"/>
              <a:t>Keine Speicher-Reserven notwendig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  <a:p>
            <a:pPr lvl="1"/>
            <a:r>
              <a:rPr lang="de-DE" sz="2000" dirty="0" smtClean="0"/>
              <a:t>Wird durch anzugebende Ordnungsobjekte sortiert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u="sng" dirty="0" smtClean="0">
                <a:solidFill>
                  <a:schemeClr val="bg1">
                    <a:lumMod val="50000"/>
                  </a:schemeClr>
                </a:solidFill>
              </a:rPr>
              <a:t>STL Set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Multiset</a:t>
            </a:r>
            <a:endParaRPr lang="de-DE" sz="2400" dirty="0" smtClean="0"/>
          </a:p>
          <a:p>
            <a:pPr lvl="1"/>
            <a:r>
              <a:rPr lang="de-DE" sz="2000" dirty="0" smtClean="0"/>
              <a:t>Assoziativer Behälter (</a:t>
            </a:r>
            <a:r>
              <a:rPr lang="de-DE" sz="2000" dirty="0" err="1" smtClean="0"/>
              <a:t>Hashtable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Verwaltet auch mehrfache Schlüssel (non-</a:t>
            </a:r>
            <a:r>
              <a:rPr lang="de-DE" sz="2000" dirty="0" err="1" smtClean="0"/>
              <a:t>unique</a:t>
            </a:r>
            <a:r>
              <a:rPr lang="de-DE" sz="2000" dirty="0" smtClean="0"/>
              <a:t> </a:t>
            </a:r>
            <a:r>
              <a:rPr lang="de-DE" sz="2000" dirty="0" err="1" smtClean="0"/>
              <a:t>Keys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Effizienter Zugriff auf Elemente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geschlossener Speicherbereich sondern Baumstruktur</a:t>
            </a:r>
          </a:p>
          <a:p>
            <a:pPr lvl="1"/>
            <a:r>
              <a:rPr lang="de-DE" sz="2000" dirty="0" smtClean="0"/>
              <a:t>Kein Umkopieren nötig</a:t>
            </a:r>
          </a:p>
          <a:p>
            <a:pPr lvl="1"/>
            <a:r>
              <a:rPr lang="de-DE" sz="2000" dirty="0" smtClean="0"/>
              <a:t>Keine Speicher-Reserven notwendig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  <a:p>
            <a:pPr lvl="1"/>
            <a:r>
              <a:rPr lang="de-DE" sz="2000" dirty="0" smtClean="0"/>
              <a:t>Wird durch anzugebende Ordnungsobjekte sortiert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u="sng" dirty="0" smtClean="0">
                <a:solidFill>
                  <a:schemeClr val="bg1">
                    <a:lumMod val="50000"/>
                  </a:schemeClr>
                </a:solidFill>
              </a:rPr>
              <a:t>STL </a:t>
            </a:r>
            <a:r>
              <a:rPr lang="de-DE" sz="3200" u="sng" dirty="0" err="1" smtClean="0">
                <a:solidFill>
                  <a:schemeClr val="bg1">
                    <a:lumMod val="50000"/>
                  </a:schemeClr>
                </a:solidFill>
              </a:rPr>
              <a:t>Multiset</a:t>
            </a:r>
            <a:r>
              <a:rPr lang="de-DE" sz="3200" u="sng" dirty="0" smtClean="0">
                <a:solidFill>
                  <a:schemeClr val="bg1">
                    <a:lumMod val="50000"/>
                  </a:schemeClr>
                </a:solidFill>
              </a:rPr>
              <a:t>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Map</a:t>
            </a:r>
            <a:endParaRPr lang="de-DE" sz="2400" dirty="0" smtClean="0"/>
          </a:p>
          <a:p>
            <a:pPr lvl="1"/>
            <a:r>
              <a:rPr lang="de-DE" sz="2000" dirty="0" smtClean="0"/>
              <a:t>Assoziativer Behälter (</a:t>
            </a:r>
            <a:r>
              <a:rPr lang="de-DE" sz="2000" dirty="0" err="1" smtClean="0"/>
              <a:t>Hashtable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Verwaltet einmalige Schlüssel /Wertpaare </a:t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 err="1" smtClean="0"/>
              <a:t>unique</a:t>
            </a:r>
            <a:r>
              <a:rPr lang="de-DE" sz="2000" dirty="0" smtClean="0"/>
              <a:t> Key/Values)</a:t>
            </a:r>
          </a:p>
          <a:p>
            <a:pPr lvl="1"/>
            <a:r>
              <a:rPr lang="de-DE" sz="2000" dirty="0" smtClean="0"/>
              <a:t>Effizienter Zugriff auf Elemente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geschlossener Speicherbereich sondern Baumstruktur</a:t>
            </a:r>
          </a:p>
          <a:p>
            <a:pPr lvl="1"/>
            <a:r>
              <a:rPr lang="de-DE" sz="2000" dirty="0" smtClean="0"/>
              <a:t>Kein Umkopieren nötig</a:t>
            </a:r>
          </a:p>
          <a:p>
            <a:pPr lvl="1"/>
            <a:r>
              <a:rPr lang="de-DE" sz="2000" dirty="0" smtClean="0"/>
              <a:t>Keine Speicher-Reserven notwendig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  <a:p>
            <a:pPr lvl="1"/>
            <a:r>
              <a:rPr lang="de-DE" sz="2000" dirty="0" smtClean="0"/>
              <a:t>Wird durch anzugebende Ordnungsobjekte sortiert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u="sng" dirty="0" smtClean="0">
                <a:solidFill>
                  <a:schemeClr val="bg1">
                    <a:lumMod val="50000"/>
                  </a:schemeClr>
                </a:solidFill>
              </a:rPr>
              <a:t>STL </a:t>
            </a:r>
            <a:r>
              <a:rPr lang="de-DE" sz="3200" u="sng" dirty="0" err="1" smtClean="0">
                <a:solidFill>
                  <a:schemeClr val="bg1">
                    <a:lumMod val="50000"/>
                  </a:schemeClr>
                </a:solidFill>
              </a:rPr>
              <a:t>Map</a:t>
            </a:r>
            <a:r>
              <a:rPr lang="de-DE" sz="3200" u="sng" dirty="0" smtClean="0">
                <a:solidFill>
                  <a:schemeClr val="bg1">
                    <a:lumMod val="50000"/>
                  </a:schemeClr>
                </a:solidFill>
              </a:rPr>
              <a:t>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Multimap</a:t>
            </a:r>
            <a:endParaRPr lang="de-DE" sz="2400" dirty="0" smtClean="0"/>
          </a:p>
          <a:p>
            <a:pPr lvl="1"/>
            <a:r>
              <a:rPr lang="de-DE" sz="2000" dirty="0" smtClean="0"/>
              <a:t>Assoziativer Behälter (</a:t>
            </a:r>
            <a:r>
              <a:rPr lang="de-DE" sz="2000" dirty="0" err="1" smtClean="0"/>
              <a:t>Hashtable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Verwaltet auch mehrfache Schlüssel/Wertpaare </a:t>
            </a:r>
            <a:br>
              <a:rPr lang="de-DE" sz="2000" dirty="0" smtClean="0"/>
            </a:br>
            <a:r>
              <a:rPr lang="de-DE" sz="2000" dirty="0" smtClean="0"/>
              <a:t>(non-</a:t>
            </a:r>
            <a:r>
              <a:rPr lang="de-DE" sz="2000" dirty="0" err="1" smtClean="0"/>
              <a:t>unique</a:t>
            </a:r>
            <a:r>
              <a:rPr lang="de-DE" sz="2000" dirty="0" smtClean="0"/>
              <a:t> Key/Values)</a:t>
            </a:r>
          </a:p>
          <a:p>
            <a:pPr lvl="1"/>
            <a:r>
              <a:rPr lang="de-DE" sz="2000" dirty="0" smtClean="0"/>
              <a:t>Effizienter Zugriff auf Elemente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geschlossener Speicherbereich sondern Baumstruktur</a:t>
            </a:r>
          </a:p>
          <a:p>
            <a:pPr lvl="1"/>
            <a:r>
              <a:rPr lang="de-DE" sz="2000" dirty="0" smtClean="0"/>
              <a:t>Kein Umkopieren nötig</a:t>
            </a:r>
          </a:p>
          <a:p>
            <a:pPr lvl="1"/>
            <a:r>
              <a:rPr lang="de-DE" sz="2000" dirty="0" smtClean="0"/>
              <a:t>Keine Speicher-Reserven notwendig</a:t>
            </a:r>
          </a:p>
          <a:p>
            <a:pPr lvl="1"/>
            <a:r>
              <a:rPr lang="de-DE" sz="2000" dirty="0" smtClean="0"/>
              <a:t>Bidirektionaler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  <a:p>
            <a:pPr lvl="1"/>
            <a:r>
              <a:rPr lang="de-DE" sz="2000" dirty="0" smtClean="0"/>
              <a:t>Wird durch anzugebende Ordnungsobjekte sortiert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</a:t>
            </a:r>
            <a:r>
              <a:rPr lang="de-DE" sz="3200" dirty="0" err="1" smtClean="0">
                <a:solidFill>
                  <a:schemeClr val="tx1"/>
                </a:solidFill>
              </a:rPr>
              <a:t>Multimap</a:t>
            </a:r>
            <a:r>
              <a:rPr lang="de-DE" sz="3200" dirty="0" smtClean="0">
                <a:solidFill>
                  <a:schemeClr val="tx1"/>
                </a:solidFill>
              </a:rPr>
              <a:t>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Verwalten dynamischer Datenmengen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26080" y="189968"/>
            <a:ext cx="3291840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Adapterklassen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Stack</a:t>
            </a:r>
            <a:endParaRPr lang="de-DE" sz="2400" dirty="0" smtClean="0"/>
          </a:p>
          <a:p>
            <a:pPr lvl="1"/>
            <a:r>
              <a:rPr lang="de-DE" sz="2000" dirty="0" smtClean="0"/>
              <a:t>Last-In/First Out Behälter</a:t>
            </a:r>
          </a:p>
          <a:p>
            <a:pPr lvl="1"/>
            <a:r>
              <a:rPr lang="de-DE" sz="2000" dirty="0" smtClean="0"/>
              <a:t>Benötigt Klasse mit Push-/Pop-Back Eigenschaft</a:t>
            </a:r>
          </a:p>
          <a:p>
            <a:pPr lvl="1"/>
            <a:r>
              <a:rPr lang="de-DE" sz="2000" dirty="0" smtClean="0"/>
              <a:t>Nur Zugriff auf „oberstes“ Element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</a:t>
            </a:r>
            <a:r>
              <a:rPr lang="de-DE" sz="3200" dirty="0" err="1" smtClean="0">
                <a:solidFill>
                  <a:schemeClr val="tx1"/>
                </a:solidFill>
              </a:rPr>
              <a:t>Stack</a:t>
            </a:r>
            <a:r>
              <a:rPr lang="de-DE" sz="3200" dirty="0" smtClean="0">
                <a:solidFill>
                  <a:schemeClr val="tx1"/>
                </a:solidFill>
              </a:rPr>
              <a:t>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Motivation, Geschichte und Abgrenzung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9968"/>
            <a:ext cx="8501122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Grundlagen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Queue</a:t>
            </a:r>
          </a:p>
          <a:p>
            <a:pPr lvl="1"/>
            <a:r>
              <a:rPr lang="de-DE" sz="2000" dirty="0" smtClean="0"/>
              <a:t>First-In/First Out Behälter</a:t>
            </a:r>
          </a:p>
          <a:p>
            <a:pPr lvl="1"/>
            <a:r>
              <a:rPr lang="de-DE" sz="2000" dirty="0" smtClean="0"/>
              <a:t>Benötigt Klasse mit Push-/Pop-Front Eigenschaft</a:t>
            </a:r>
          </a:p>
          <a:p>
            <a:pPr lvl="1"/>
            <a:r>
              <a:rPr lang="de-DE" sz="2000" dirty="0" smtClean="0"/>
              <a:t>Nur Zugriff auf „oberstes“ Element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Queue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Queue</a:t>
            </a:r>
          </a:p>
          <a:p>
            <a:pPr lvl="1"/>
            <a:r>
              <a:rPr lang="de-DE" sz="2000" dirty="0" smtClean="0"/>
              <a:t>First-In/First Out Behälter</a:t>
            </a:r>
          </a:p>
          <a:p>
            <a:pPr lvl="1"/>
            <a:r>
              <a:rPr lang="de-DE" sz="2000" dirty="0" smtClean="0"/>
              <a:t>Benötigt Klasse mit Push-/Pop-Front Eigenschaft</a:t>
            </a:r>
          </a:p>
          <a:p>
            <a:pPr lvl="1"/>
            <a:r>
              <a:rPr lang="de-DE" sz="2000" dirty="0" smtClean="0"/>
              <a:t>Nur Zugriff auf „oberstes“ Element mit höchster Priorität möglich</a:t>
            </a:r>
          </a:p>
          <a:p>
            <a:pPr lvl="1"/>
            <a:r>
              <a:rPr lang="de-DE" sz="2000" dirty="0" smtClean="0"/>
              <a:t>Kein Zugriff über Index möglich</a:t>
            </a:r>
          </a:p>
          <a:p>
            <a:pPr lvl="1"/>
            <a:r>
              <a:rPr lang="de-DE" sz="2000" dirty="0" smtClean="0"/>
              <a:t>Kein Zugriff über </a:t>
            </a:r>
            <a:r>
              <a:rPr lang="de-DE" sz="2000" dirty="0" err="1" smtClean="0"/>
              <a:t>Iteratoren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</a:t>
            </a:r>
            <a:r>
              <a:rPr lang="de-DE" sz="3200" dirty="0" err="1" smtClean="0">
                <a:solidFill>
                  <a:schemeClr val="tx1"/>
                </a:solidFill>
              </a:rPr>
              <a:t>Priority</a:t>
            </a:r>
            <a:r>
              <a:rPr lang="de-DE" sz="3200" dirty="0" smtClean="0">
                <a:solidFill>
                  <a:schemeClr val="tx1"/>
                </a:solidFill>
              </a:rPr>
              <a:t>-Queue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Verwalten dynamischer Zeichenketten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85720" y="348545"/>
            <a:ext cx="8501122" cy="4366339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</a:t>
            </a:r>
            <a:r>
              <a:rPr lang="de-DE" dirty="0" err="1" smtClean="0"/>
              <a:t>Stringklasse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String</a:t>
            </a:r>
          </a:p>
          <a:p>
            <a:pPr lvl="1"/>
            <a:r>
              <a:rPr lang="de-DE" sz="2000" dirty="0" smtClean="0"/>
              <a:t>Dynamische Zeichenkette</a:t>
            </a:r>
          </a:p>
          <a:p>
            <a:pPr lvl="1"/>
            <a:r>
              <a:rPr lang="de-DE" sz="2000" dirty="0" smtClean="0"/>
              <a:t>Ersetzt das C übliche </a:t>
            </a:r>
            <a:r>
              <a:rPr lang="de-DE" sz="2000" dirty="0" err="1" smtClean="0"/>
              <a:t>char</a:t>
            </a:r>
            <a:r>
              <a:rPr lang="de-DE" sz="2000" dirty="0" smtClean="0"/>
              <a:t>-Array</a:t>
            </a:r>
          </a:p>
          <a:p>
            <a:pPr lvl="1"/>
            <a:r>
              <a:rPr lang="de-DE" sz="2000" dirty="0" smtClean="0"/>
              <a:t>Gibt Standard-C-String (</a:t>
            </a:r>
            <a:r>
              <a:rPr lang="de-DE" sz="2000" dirty="0" err="1" smtClean="0"/>
              <a:t>const</a:t>
            </a:r>
            <a:r>
              <a:rPr lang="de-DE" sz="2000" dirty="0" smtClean="0"/>
              <a:t> </a:t>
            </a:r>
            <a:r>
              <a:rPr lang="de-DE" sz="2000" dirty="0" err="1" smtClean="0"/>
              <a:t>char</a:t>
            </a:r>
            <a:r>
              <a:rPr lang="de-DE" sz="2000" dirty="0" smtClean="0"/>
              <a:t>*) über die Methode </a:t>
            </a:r>
            <a:r>
              <a:rPr lang="de-DE" sz="2000" dirty="0" err="1" smtClean="0"/>
              <a:t>c_str</a:t>
            </a:r>
            <a:r>
              <a:rPr lang="de-DE" sz="2000" dirty="0" smtClean="0"/>
              <a:t>() zurück</a:t>
            </a:r>
          </a:p>
          <a:p>
            <a:pPr lvl="1"/>
            <a:r>
              <a:rPr lang="de-DE" sz="2000" dirty="0" smtClean="0"/>
              <a:t>Definiert String-Verarbeitungsmethoden</a:t>
            </a:r>
          </a:p>
          <a:p>
            <a:pPr lvl="1"/>
            <a:r>
              <a:rPr lang="de-DE" sz="2000" dirty="0" smtClean="0"/>
              <a:t>Definiert String-Operatoren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String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Verwalten dynamischer Daten mit </a:t>
            </a:r>
            <a:r>
              <a:rPr lang="de-DE" dirty="0" err="1" smtClean="0"/>
              <a:t>vector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48545"/>
            <a:ext cx="8358246" cy="4366339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Details (Beispielhaft)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err="1" smtClean="0"/>
              <a:t>Constructoren</a:t>
            </a:r>
            <a:endParaRPr lang="de-DE" sz="2000" dirty="0" smtClean="0"/>
          </a:p>
          <a:p>
            <a:pPr lvl="1"/>
            <a:r>
              <a:rPr lang="de-DE" sz="1600" dirty="0" err="1" smtClean="0"/>
              <a:t>vector</a:t>
            </a:r>
            <a:r>
              <a:rPr lang="de-DE" sz="1600" dirty="0" smtClean="0"/>
              <a:t>&lt;T&gt;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;		</a:t>
            </a:r>
          </a:p>
          <a:p>
            <a:pPr lvl="2"/>
            <a:r>
              <a:rPr lang="de-DE" sz="1400" dirty="0" err="1" smtClean="0"/>
              <a:t>Standardconstructor</a:t>
            </a:r>
            <a:endParaRPr lang="de-DE" sz="1400" dirty="0" smtClean="0"/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vector</a:t>
            </a:r>
            <a:r>
              <a:rPr lang="de-DE" sz="1600" dirty="0" smtClean="0"/>
              <a:t>&lt;T&gt;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(Size n);</a:t>
            </a:r>
          </a:p>
          <a:p>
            <a:pPr lvl="2"/>
            <a:r>
              <a:rPr lang="de-DE" sz="1400" dirty="0" err="1" smtClean="0"/>
              <a:t>Constructor</a:t>
            </a:r>
            <a:r>
              <a:rPr lang="de-DE" sz="1400" dirty="0" smtClean="0"/>
              <a:t> mit vorgegebener Reserve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vector</a:t>
            </a:r>
            <a:r>
              <a:rPr lang="de-DE" sz="1600" dirty="0" smtClean="0"/>
              <a:t>&lt;T&gt;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(Size n, T x);	</a:t>
            </a:r>
          </a:p>
          <a:p>
            <a:pPr lvl="2"/>
            <a:r>
              <a:rPr lang="de-DE" sz="1400" dirty="0" err="1" smtClean="0"/>
              <a:t>Constructor</a:t>
            </a:r>
            <a:r>
              <a:rPr lang="de-DE" sz="1400" dirty="0" smtClean="0"/>
              <a:t> mit n Elementen vom Typ T, initialisiert als Kopien von x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vector</a:t>
            </a:r>
            <a:r>
              <a:rPr lang="de-DE" sz="1600" dirty="0" smtClean="0"/>
              <a:t>&lt;T&gt;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(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  <a:r>
              <a:rPr lang="de-DE" sz="1600" dirty="0" err="1" smtClean="0"/>
              <a:t>vector</a:t>
            </a:r>
            <a:r>
              <a:rPr lang="de-DE" sz="1600" dirty="0" smtClean="0"/>
              <a:t>&lt;T&gt; &amp;x);	</a:t>
            </a:r>
          </a:p>
          <a:p>
            <a:pPr lvl="2"/>
            <a:r>
              <a:rPr lang="de-DE" sz="1400" dirty="0" err="1" smtClean="0"/>
              <a:t>Copyconstructor</a:t>
            </a:r>
            <a:r>
              <a:rPr lang="de-DE" sz="1400" dirty="0" smtClean="0"/>
              <a:t>, initialisiert als Kopie von x</a:t>
            </a:r>
          </a:p>
          <a:p>
            <a:pPr lvl="1"/>
            <a:endParaRPr lang="de-DE" sz="1600" dirty="0" smtClean="0"/>
          </a:p>
          <a:p>
            <a:pPr lvl="1"/>
            <a:r>
              <a:rPr lang="de-DE" sz="1600" dirty="0" err="1" smtClean="0"/>
              <a:t>vector</a:t>
            </a:r>
            <a:r>
              <a:rPr lang="de-DE" sz="1600" dirty="0" smtClean="0"/>
              <a:t>&lt;T&gt;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(T* First, T* Last);	</a:t>
            </a:r>
          </a:p>
          <a:p>
            <a:pPr lvl="2"/>
            <a:r>
              <a:rPr lang="de-DE" sz="1400" dirty="0" err="1" smtClean="0"/>
              <a:t>Copyconstructor</a:t>
            </a:r>
            <a:r>
              <a:rPr lang="de-DE" sz="1400" dirty="0" smtClean="0"/>
              <a:t>, initialisiert als Kopie von First bis Last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</a:t>
            </a:r>
            <a:r>
              <a:rPr lang="de-DE" sz="3200" dirty="0" err="1" smtClean="0">
                <a:solidFill>
                  <a:schemeClr val="tx1"/>
                </a:solidFill>
              </a:rPr>
              <a:t>Vector</a:t>
            </a:r>
            <a:r>
              <a:rPr lang="de-DE" sz="3200" dirty="0" smtClean="0">
                <a:solidFill>
                  <a:schemeClr val="tx1"/>
                </a:solidFill>
              </a:rPr>
              <a:t> im Detail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smtClean="0"/>
              <a:t>T&amp; back();</a:t>
            </a:r>
            <a:br>
              <a:rPr lang="de-DE" sz="1600" dirty="0" smtClean="0"/>
            </a:br>
            <a:r>
              <a:rPr lang="de-DE" sz="1600" dirty="0" err="1" smtClean="0"/>
              <a:t>const</a:t>
            </a:r>
            <a:r>
              <a:rPr lang="de-DE" sz="1600" dirty="0" smtClean="0"/>
              <a:t> T&amp; back()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;		</a:t>
            </a:r>
          </a:p>
          <a:p>
            <a:pPr lvl="2"/>
            <a:r>
              <a:rPr lang="de-DE" sz="1400" dirty="0" smtClean="0"/>
              <a:t>Referenz auf letztes Element zurückgeben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begin</a:t>
            </a:r>
            <a:r>
              <a:rPr lang="de-DE" sz="1600" dirty="0" smtClean="0"/>
              <a:t> ();</a:t>
            </a:r>
            <a:br>
              <a:rPr lang="de-DE" sz="1600" dirty="0" smtClean="0"/>
            </a:br>
            <a:r>
              <a:rPr lang="de-DE" sz="1600" dirty="0" err="1" smtClean="0"/>
              <a:t>const_iterator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begin</a:t>
            </a:r>
            <a:r>
              <a:rPr lang="de-DE" sz="1600" dirty="0" smtClean="0"/>
              <a:t> 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</a:p>
          <a:p>
            <a:pPr lvl="2"/>
            <a:r>
              <a:rPr lang="de-DE" sz="1400" dirty="0" smtClean="0"/>
              <a:t>Rückgabe eines </a:t>
            </a:r>
            <a:r>
              <a:rPr lang="de-DE" sz="1400" dirty="0" err="1" smtClean="0"/>
              <a:t>Iterators</a:t>
            </a:r>
            <a:r>
              <a:rPr lang="de-DE" sz="1400" dirty="0" smtClean="0"/>
              <a:t>, der </a:t>
            </a:r>
            <a:r>
              <a:rPr lang="de-DE" sz="1400" dirty="0" err="1" smtClean="0"/>
              <a:t>initial</a:t>
            </a:r>
            <a:r>
              <a:rPr lang="de-DE" sz="1400" dirty="0" smtClean="0"/>
              <a:t> auf das erste Element zeigt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size_type</a:t>
            </a:r>
            <a:r>
              <a:rPr lang="de-DE" sz="1600" dirty="0" smtClean="0"/>
              <a:t> </a:t>
            </a:r>
            <a:r>
              <a:rPr lang="de-DE" sz="1600" dirty="0" err="1" smtClean="0"/>
              <a:t>capacity</a:t>
            </a:r>
            <a:r>
              <a:rPr lang="de-DE" sz="1600" dirty="0" smtClean="0"/>
              <a:t>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;		</a:t>
            </a:r>
          </a:p>
          <a:p>
            <a:pPr lvl="2"/>
            <a:r>
              <a:rPr lang="de-DE" sz="1400" dirty="0" smtClean="0"/>
              <a:t>Gibt die Anzahl der Elemente zurück, die der </a:t>
            </a:r>
            <a:r>
              <a:rPr lang="de-DE" sz="1400" dirty="0" err="1" smtClean="0"/>
              <a:t>Vector</a:t>
            </a:r>
            <a:r>
              <a:rPr lang="de-DE" sz="1400" dirty="0" smtClean="0"/>
              <a:t> aufnehmen kann, bevor ein Umkopieren nötig ist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bool</a:t>
            </a:r>
            <a:r>
              <a:rPr lang="de-DE" sz="1600" dirty="0" smtClean="0"/>
              <a:t> </a:t>
            </a:r>
            <a:r>
              <a:rPr lang="de-DE" sz="1600" dirty="0" err="1" smtClean="0"/>
              <a:t>empty</a:t>
            </a:r>
            <a:r>
              <a:rPr lang="de-DE" sz="1600" dirty="0" smtClean="0"/>
              <a:t>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;		</a:t>
            </a:r>
          </a:p>
          <a:p>
            <a:pPr lvl="2"/>
            <a:r>
              <a:rPr lang="de-DE" sz="1400" dirty="0" smtClean="0"/>
              <a:t>Gibt die zurück, ob der </a:t>
            </a:r>
            <a:r>
              <a:rPr lang="de-DE" sz="1400" dirty="0" err="1" smtClean="0"/>
              <a:t>Vector</a:t>
            </a:r>
            <a:r>
              <a:rPr lang="de-DE" sz="1400" dirty="0" smtClean="0"/>
              <a:t> leer ist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</a:t>
            </a:r>
            <a:r>
              <a:rPr lang="de-DE" sz="3200" dirty="0" err="1">
                <a:solidFill>
                  <a:schemeClr val="tx1"/>
                </a:solidFill>
              </a:rPr>
              <a:t>Vector</a:t>
            </a:r>
            <a:r>
              <a:rPr lang="de-DE" sz="3200" dirty="0">
                <a:solidFill>
                  <a:schemeClr val="tx1"/>
                </a:solidFill>
              </a:rPr>
              <a:t>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err="1" smtClean="0"/>
              <a:t>iterator</a:t>
            </a:r>
            <a:r>
              <a:rPr lang="de-DE" sz="1600" dirty="0" smtClean="0"/>
              <a:t> end ();</a:t>
            </a:r>
            <a:br>
              <a:rPr lang="de-DE" sz="1600" dirty="0" smtClean="0"/>
            </a:br>
            <a:r>
              <a:rPr lang="de-DE" sz="1600" dirty="0" err="1" smtClean="0"/>
              <a:t>const_iterator</a:t>
            </a:r>
            <a:r>
              <a:rPr lang="de-DE" sz="1600" dirty="0" smtClean="0"/>
              <a:t> end()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</a:p>
          <a:p>
            <a:pPr lvl="2"/>
            <a:r>
              <a:rPr lang="de-DE" sz="1400" dirty="0" smtClean="0"/>
              <a:t>Rückgabe eines </a:t>
            </a:r>
            <a:r>
              <a:rPr lang="de-DE" sz="1400" dirty="0" err="1" smtClean="0"/>
              <a:t>Iterators</a:t>
            </a:r>
            <a:r>
              <a:rPr lang="de-DE" sz="1400" dirty="0" smtClean="0"/>
              <a:t>, der </a:t>
            </a:r>
            <a:r>
              <a:rPr lang="de-DE" sz="1400" dirty="0" err="1" smtClean="0"/>
              <a:t>initial</a:t>
            </a:r>
            <a:r>
              <a:rPr lang="de-DE" sz="1400" dirty="0" smtClean="0"/>
              <a:t> auf das letzte Element zeigt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erase</a:t>
            </a:r>
            <a:r>
              <a:rPr lang="de-DE" sz="1600" dirty="0" smtClean="0"/>
              <a:t>(</a:t>
            </a:r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LoescheAb</a:t>
            </a:r>
            <a:r>
              <a:rPr lang="de-DE" sz="1600" dirty="0" smtClean="0"/>
              <a:t>);</a:t>
            </a:r>
            <a:br>
              <a:rPr lang="de-DE" sz="1600" dirty="0" smtClean="0"/>
            </a:br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erase</a:t>
            </a:r>
            <a:r>
              <a:rPr lang="de-DE" sz="1600" dirty="0" smtClean="0"/>
              <a:t>(</a:t>
            </a:r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LoescheAb</a:t>
            </a:r>
            <a:r>
              <a:rPr lang="de-DE" sz="1600" dirty="0" smtClean="0"/>
              <a:t>, </a:t>
            </a:r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LoescheBis</a:t>
            </a:r>
            <a:r>
              <a:rPr lang="de-DE" sz="1600" dirty="0" smtClean="0"/>
              <a:t>);		</a:t>
            </a:r>
          </a:p>
          <a:p>
            <a:pPr lvl="2"/>
            <a:r>
              <a:rPr lang="de-DE" sz="1400" dirty="0" smtClean="0"/>
              <a:t>Löscht den angegebenen Elementbereich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smtClean="0"/>
              <a:t>T&amp; front(); </a:t>
            </a:r>
            <a:br>
              <a:rPr lang="de-DE" sz="1600" dirty="0" smtClean="0"/>
            </a:br>
            <a:r>
              <a:rPr lang="de-DE" sz="1600" dirty="0" err="1" smtClean="0"/>
              <a:t>const</a:t>
            </a:r>
            <a:r>
              <a:rPr lang="de-DE" sz="1600" dirty="0" smtClean="0"/>
              <a:t> T&amp; front()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;				</a:t>
            </a:r>
          </a:p>
          <a:p>
            <a:pPr lvl="2"/>
            <a:r>
              <a:rPr lang="de-DE" sz="1400" dirty="0" smtClean="0"/>
              <a:t>Referenz auf erstes Element zurückgeben</a:t>
            </a:r>
          </a:p>
          <a:p>
            <a:pPr lvl="2"/>
            <a:endParaRPr lang="de-DE" sz="14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</a:t>
            </a:r>
            <a:r>
              <a:rPr lang="de-DE" sz="3200" dirty="0" err="1">
                <a:solidFill>
                  <a:schemeClr val="tx1"/>
                </a:solidFill>
              </a:rPr>
              <a:t>Vector</a:t>
            </a:r>
            <a:r>
              <a:rPr lang="de-DE" sz="3200" dirty="0">
                <a:solidFill>
                  <a:schemeClr val="tx1"/>
                </a:solidFill>
              </a:rPr>
              <a:t>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insert</a:t>
            </a:r>
            <a:r>
              <a:rPr lang="de-DE" sz="1600" dirty="0" smtClean="0"/>
              <a:t>(</a:t>
            </a:r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pos</a:t>
            </a:r>
            <a:r>
              <a:rPr lang="de-DE" sz="1600" dirty="0" smtClean="0"/>
              <a:t>, T&amp; x);</a:t>
            </a:r>
            <a:br>
              <a:rPr lang="de-DE" sz="1600" dirty="0" smtClean="0"/>
            </a:br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insert</a:t>
            </a:r>
            <a:r>
              <a:rPr lang="de-DE" sz="1600" dirty="0" smtClean="0"/>
              <a:t>(</a:t>
            </a:r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pos</a:t>
            </a:r>
            <a:r>
              <a:rPr lang="de-DE" sz="1600" dirty="0" smtClean="0"/>
              <a:t>, </a:t>
            </a:r>
            <a:r>
              <a:rPr lang="de-DE" sz="1600" dirty="0" err="1" smtClean="0"/>
              <a:t>size_type</a:t>
            </a:r>
            <a:r>
              <a:rPr lang="de-DE" sz="1600" dirty="0" smtClean="0"/>
              <a:t> Anzahl, T&amp; x);</a:t>
            </a:r>
            <a:br>
              <a:rPr lang="de-DE" sz="1600" dirty="0" smtClean="0"/>
            </a:br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insert</a:t>
            </a:r>
            <a:r>
              <a:rPr lang="de-DE" sz="1600" dirty="0" smtClean="0"/>
              <a:t>(</a:t>
            </a:r>
            <a:r>
              <a:rPr lang="de-DE" sz="1600" dirty="0" err="1" smtClean="0"/>
              <a:t>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pos</a:t>
            </a:r>
            <a:r>
              <a:rPr lang="de-DE" sz="1600" dirty="0" smtClean="0"/>
              <a:t>, </a:t>
            </a:r>
            <a:r>
              <a:rPr lang="de-DE" sz="1600" dirty="0" err="1" smtClean="0"/>
              <a:t>const</a:t>
            </a:r>
            <a:r>
              <a:rPr lang="de-DE" sz="1600" dirty="0" smtClean="0"/>
              <a:t> T&amp; First, </a:t>
            </a:r>
            <a:r>
              <a:rPr lang="de-DE" sz="1600" dirty="0" err="1" smtClean="0"/>
              <a:t>const</a:t>
            </a:r>
            <a:r>
              <a:rPr lang="de-DE" sz="1600" dirty="0" smtClean="0"/>
              <a:t> T&amp; Last);</a:t>
            </a:r>
          </a:p>
          <a:p>
            <a:pPr lvl="2"/>
            <a:r>
              <a:rPr lang="de-DE" sz="1400" dirty="0" smtClean="0"/>
              <a:t>Einfügen des Elementes x an der angegebenen Stelle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size_type</a:t>
            </a:r>
            <a:r>
              <a:rPr lang="de-DE" sz="1600" dirty="0" smtClean="0"/>
              <a:t> </a:t>
            </a:r>
            <a:r>
              <a:rPr lang="de-DE" sz="1600" dirty="0" err="1" smtClean="0"/>
              <a:t>max_size</a:t>
            </a:r>
            <a:r>
              <a:rPr lang="de-DE" sz="1600" dirty="0" smtClean="0"/>
              <a:t>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;</a:t>
            </a:r>
          </a:p>
          <a:p>
            <a:pPr lvl="2"/>
            <a:r>
              <a:rPr lang="de-DE" sz="1400" dirty="0" smtClean="0"/>
              <a:t>Gibt die maximale Anzahl der </a:t>
            </a:r>
            <a:r>
              <a:rPr lang="de-DE" sz="1400" dirty="0" err="1" smtClean="0"/>
              <a:t>verwaltbaren</a:t>
            </a:r>
            <a:r>
              <a:rPr lang="de-DE" sz="1400" dirty="0" smtClean="0"/>
              <a:t> Elemente zurück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pop_back</a:t>
            </a:r>
            <a:r>
              <a:rPr lang="de-DE" sz="1600" dirty="0" smtClean="0"/>
              <a:t>();				</a:t>
            </a:r>
          </a:p>
          <a:p>
            <a:pPr lvl="2"/>
            <a:r>
              <a:rPr lang="de-DE" sz="1400" dirty="0" smtClean="0"/>
              <a:t>Entfernt den Letzten Datensatz aus dem </a:t>
            </a:r>
            <a:r>
              <a:rPr lang="de-DE" sz="1400" dirty="0" err="1" smtClean="0"/>
              <a:t>Vector</a:t>
            </a:r>
            <a:endParaRPr lang="de-DE" sz="1400" dirty="0" smtClean="0"/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push_back</a:t>
            </a:r>
            <a:r>
              <a:rPr lang="de-DE" sz="1600" dirty="0" smtClean="0"/>
              <a:t>();				</a:t>
            </a:r>
          </a:p>
          <a:p>
            <a:pPr lvl="2"/>
            <a:r>
              <a:rPr lang="de-DE" sz="1400" dirty="0" smtClean="0"/>
              <a:t>Fügt einen Datensatz am Ende des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an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</a:t>
            </a:r>
            <a:r>
              <a:rPr lang="de-DE" sz="3200" dirty="0" err="1">
                <a:solidFill>
                  <a:schemeClr val="tx1"/>
                </a:solidFill>
              </a:rPr>
              <a:t>Vector</a:t>
            </a:r>
            <a:r>
              <a:rPr lang="de-DE" sz="3200" dirty="0">
                <a:solidFill>
                  <a:schemeClr val="tx1"/>
                </a:solidFill>
              </a:rPr>
              <a:t>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err="1" smtClean="0"/>
              <a:t>reverse_iterator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rbegin</a:t>
            </a:r>
            <a:r>
              <a:rPr lang="de-DE" sz="1600" dirty="0" smtClean="0"/>
              <a:t> ();</a:t>
            </a:r>
            <a:br>
              <a:rPr lang="de-DE" sz="1600" dirty="0" smtClean="0"/>
            </a:br>
            <a:r>
              <a:rPr lang="de-DE" sz="1600" dirty="0" err="1" smtClean="0"/>
              <a:t>const_reverse_iterator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rbegin</a:t>
            </a:r>
            <a:r>
              <a:rPr lang="de-DE" sz="1600" dirty="0" smtClean="0"/>
              <a:t> 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 ;</a:t>
            </a:r>
          </a:p>
          <a:p>
            <a:pPr lvl="2"/>
            <a:r>
              <a:rPr lang="de-DE" sz="1400" dirty="0" smtClean="0"/>
              <a:t>Rückgabe eines Reverse-</a:t>
            </a:r>
            <a:r>
              <a:rPr lang="de-DE" sz="1400" dirty="0" err="1" smtClean="0"/>
              <a:t>Iterators</a:t>
            </a:r>
            <a:r>
              <a:rPr lang="de-DE" sz="1400" dirty="0" smtClean="0"/>
              <a:t>, der </a:t>
            </a:r>
            <a:r>
              <a:rPr lang="de-DE" sz="1400" dirty="0" err="1" smtClean="0"/>
              <a:t>initial</a:t>
            </a:r>
            <a:r>
              <a:rPr lang="de-DE" sz="1400" dirty="0" smtClean="0"/>
              <a:t> auf das erste Element zeigt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reverse_iterator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rend</a:t>
            </a:r>
            <a:r>
              <a:rPr lang="de-DE" sz="1600" dirty="0" smtClean="0"/>
              <a:t> ();</a:t>
            </a:r>
            <a:br>
              <a:rPr lang="de-DE" sz="1600" dirty="0" smtClean="0"/>
            </a:br>
            <a:r>
              <a:rPr lang="de-DE" sz="1600" dirty="0" err="1" smtClean="0"/>
              <a:t>const_reverse_iterator</a:t>
            </a:r>
            <a:r>
              <a:rPr lang="de-DE" sz="1600" dirty="0" smtClean="0"/>
              <a:t> </a:t>
            </a:r>
            <a:r>
              <a:rPr lang="de-DE" sz="1600" dirty="0" err="1" smtClean="0"/>
              <a:t>rend</a:t>
            </a:r>
            <a:r>
              <a:rPr lang="de-DE" sz="1600" dirty="0" smtClean="0"/>
              <a:t>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 ;</a:t>
            </a:r>
          </a:p>
          <a:p>
            <a:pPr lvl="2"/>
            <a:r>
              <a:rPr lang="de-DE" sz="1400" dirty="0" smtClean="0"/>
              <a:t>Rückgabe eines Reverse-</a:t>
            </a:r>
            <a:r>
              <a:rPr lang="de-DE" sz="1400" dirty="0" err="1" smtClean="0"/>
              <a:t>Iterators</a:t>
            </a:r>
            <a:r>
              <a:rPr lang="de-DE" sz="1400" dirty="0" smtClean="0"/>
              <a:t>, der </a:t>
            </a:r>
            <a:r>
              <a:rPr lang="de-DE" sz="1400" dirty="0" err="1" smtClean="0"/>
              <a:t>initial</a:t>
            </a:r>
            <a:r>
              <a:rPr lang="de-DE" sz="1400" dirty="0" smtClean="0"/>
              <a:t> auf das letzte Element zeigt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reserve</a:t>
            </a:r>
            <a:r>
              <a:rPr lang="de-DE" sz="1600" dirty="0" smtClean="0"/>
              <a:t>(</a:t>
            </a:r>
            <a:r>
              <a:rPr lang="de-DE" sz="1600" dirty="0" err="1" smtClean="0"/>
              <a:t>size_type</a:t>
            </a:r>
            <a:r>
              <a:rPr lang="de-DE" sz="1600" dirty="0" smtClean="0"/>
              <a:t> n);</a:t>
            </a:r>
          </a:p>
          <a:p>
            <a:pPr lvl="2"/>
            <a:r>
              <a:rPr lang="de-DE" sz="1400" dirty="0" smtClean="0"/>
              <a:t>Bestimmt die Menge des reservierten Speicherplatzes </a:t>
            </a:r>
          </a:p>
          <a:p>
            <a:pPr lvl="2"/>
            <a:endParaRPr lang="de-DE" sz="1400" dirty="0" smtClean="0"/>
          </a:p>
          <a:p>
            <a:pPr lvl="1"/>
            <a:r>
              <a:rPr lang="de-DE" sz="1600" dirty="0" err="1" smtClean="0"/>
              <a:t>size_type</a:t>
            </a:r>
            <a:r>
              <a:rPr lang="de-DE" sz="1600" dirty="0" smtClean="0"/>
              <a:t> </a:t>
            </a:r>
            <a:r>
              <a:rPr lang="de-DE" sz="1600" dirty="0" err="1" smtClean="0"/>
              <a:t>size</a:t>
            </a:r>
            <a:r>
              <a:rPr lang="de-DE" sz="1600" dirty="0" smtClean="0"/>
              <a:t>() </a:t>
            </a:r>
            <a:r>
              <a:rPr lang="de-DE" sz="1600" dirty="0" err="1" smtClean="0"/>
              <a:t>const</a:t>
            </a:r>
            <a:r>
              <a:rPr lang="de-DE" sz="1600" dirty="0" smtClean="0"/>
              <a:t>;</a:t>
            </a:r>
          </a:p>
          <a:p>
            <a:pPr lvl="2"/>
            <a:r>
              <a:rPr lang="de-DE" sz="1400" dirty="0" smtClean="0"/>
              <a:t>Gibt die aktuell im </a:t>
            </a:r>
            <a:r>
              <a:rPr lang="de-DE" sz="1400" dirty="0" err="1" smtClean="0"/>
              <a:t>Vector</a:t>
            </a:r>
            <a:r>
              <a:rPr lang="de-DE" sz="1400" dirty="0" smtClean="0"/>
              <a:t> enthaltene Anzahl an Elementen zurück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</a:t>
            </a:r>
            <a:r>
              <a:rPr lang="de-DE" sz="3200" dirty="0" err="1">
                <a:solidFill>
                  <a:schemeClr val="tx1"/>
                </a:solidFill>
              </a:rPr>
              <a:t>Vector</a:t>
            </a:r>
            <a:r>
              <a:rPr lang="de-DE" sz="3200" dirty="0">
                <a:solidFill>
                  <a:schemeClr val="tx1"/>
                </a:solidFill>
              </a:rPr>
              <a:t>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Beruht auf Untersuchungen zur generischen Programmierung aus den 70er Jahren</a:t>
            </a:r>
          </a:p>
          <a:p>
            <a:endParaRPr lang="de-DE" sz="2400" dirty="0" smtClean="0"/>
          </a:p>
          <a:p>
            <a:r>
              <a:rPr lang="de-DE" sz="2400" dirty="0" smtClean="0"/>
              <a:t>Implementiert durch HP zu Beginn der 80er Jahre</a:t>
            </a:r>
          </a:p>
          <a:p>
            <a:endParaRPr lang="de-DE" sz="2400" dirty="0" smtClean="0"/>
          </a:p>
          <a:p>
            <a:r>
              <a:rPr lang="de-DE" sz="2400" dirty="0" smtClean="0"/>
              <a:t>Produktiv aber erst 1983 in ADA integriert</a:t>
            </a:r>
          </a:p>
          <a:p>
            <a:endParaRPr lang="de-DE" sz="2400" dirty="0" smtClean="0"/>
          </a:p>
          <a:p>
            <a:r>
              <a:rPr lang="de-DE" sz="2400" dirty="0" smtClean="0"/>
              <a:t>Kurz danach als gemeinfrei deklariert und dem C++ Standardisierungskomitee vorgelegt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Die historischen Wurzeln der STL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err="1" smtClean="0"/>
              <a:t>void</a:t>
            </a:r>
            <a:r>
              <a:rPr lang="de-DE" sz="1600" dirty="0" smtClean="0"/>
              <a:t> </a:t>
            </a:r>
            <a:r>
              <a:rPr lang="de-DE" sz="1600" dirty="0" err="1" smtClean="0"/>
              <a:t>swap</a:t>
            </a:r>
            <a:r>
              <a:rPr lang="de-DE" sz="1600" dirty="0" smtClean="0"/>
              <a:t>(</a:t>
            </a:r>
            <a:r>
              <a:rPr lang="de-DE" sz="1600" dirty="0" err="1" smtClean="0"/>
              <a:t>vector</a:t>
            </a:r>
            <a:r>
              <a:rPr lang="de-DE" sz="1600" dirty="0" smtClean="0"/>
              <a:t>&lt;T&gt;&amp; x);</a:t>
            </a:r>
          </a:p>
          <a:p>
            <a:pPr lvl="2"/>
            <a:r>
              <a:rPr lang="de-DE" sz="1400" dirty="0" smtClean="0"/>
              <a:t>Tauscht den Inhalt des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mit dem Inhalt des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x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</a:t>
            </a:r>
            <a:r>
              <a:rPr lang="de-DE" sz="3200" dirty="0" err="1">
                <a:solidFill>
                  <a:schemeClr val="tx1"/>
                </a:solidFill>
              </a:rPr>
              <a:t>Vector</a:t>
            </a:r>
            <a:r>
              <a:rPr lang="de-DE" sz="3200" dirty="0">
                <a:solidFill>
                  <a:schemeClr val="tx1"/>
                </a:solidFill>
              </a:rPr>
              <a:t>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Operatoren</a:t>
            </a:r>
          </a:p>
          <a:p>
            <a:pPr lvl="1"/>
            <a:r>
              <a:rPr lang="de-DE" sz="1600" dirty="0" smtClean="0"/>
              <a:t>Operator[]</a:t>
            </a:r>
          </a:p>
          <a:p>
            <a:pPr lvl="2"/>
            <a:r>
              <a:rPr lang="de-DE" sz="1400" dirty="0" smtClean="0"/>
              <a:t>Wahlfreier Indexzugriff auf den Inhalt des </a:t>
            </a:r>
            <a:r>
              <a:rPr lang="de-DE" sz="1400" dirty="0" err="1" smtClean="0"/>
              <a:t>Vectors</a:t>
            </a:r>
            <a:endParaRPr lang="de-DE" sz="1400" dirty="0" smtClean="0"/>
          </a:p>
          <a:p>
            <a:pPr lvl="2"/>
            <a:endParaRPr lang="de-DE" sz="1400" dirty="0" smtClean="0"/>
          </a:p>
          <a:p>
            <a:pPr lvl="1"/>
            <a:r>
              <a:rPr lang="de-DE" sz="1600" dirty="0" smtClean="0"/>
              <a:t>Operator=</a:t>
            </a:r>
          </a:p>
          <a:p>
            <a:pPr lvl="2"/>
            <a:r>
              <a:rPr lang="de-DE" sz="1400" dirty="0" smtClean="0"/>
              <a:t>Zuweisung zwischen zwei </a:t>
            </a:r>
            <a:r>
              <a:rPr lang="de-DE" sz="1400" dirty="0" err="1" smtClean="0"/>
              <a:t>Vector</a:t>
            </a:r>
            <a:r>
              <a:rPr lang="de-DE" sz="1400" dirty="0" smtClean="0"/>
              <a:t>-Objekten gleichen Typs</a:t>
            </a:r>
          </a:p>
          <a:p>
            <a:pPr lvl="1"/>
            <a:endParaRPr lang="de-DE" sz="1600" dirty="0" smtClean="0"/>
          </a:p>
          <a:p>
            <a:pPr lvl="1"/>
            <a:r>
              <a:rPr lang="de-DE" sz="1600" dirty="0" smtClean="0"/>
              <a:t>Operator==</a:t>
            </a:r>
            <a:br>
              <a:rPr lang="de-DE" sz="1600" dirty="0" smtClean="0"/>
            </a:br>
            <a:r>
              <a:rPr lang="de-DE" sz="1600" dirty="0" smtClean="0"/>
              <a:t>Operator!=</a:t>
            </a:r>
            <a:br>
              <a:rPr lang="de-DE" sz="1600" dirty="0" smtClean="0"/>
            </a:br>
            <a:r>
              <a:rPr lang="de-DE" sz="1600" dirty="0" smtClean="0"/>
              <a:t>Operator&lt;</a:t>
            </a:r>
            <a:br>
              <a:rPr lang="de-DE" sz="1600" dirty="0" smtClean="0"/>
            </a:br>
            <a:r>
              <a:rPr lang="de-DE" sz="1600" dirty="0" smtClean="0"/>
              <a:t>Operator&lt;=</a:t>
            </a:r>
            <a:br>
              <a:rPr lang="de-DE" sz="1600" dirty="0" smtClean="0"/>
            </a:br>
            <a:r>
              <a:rPr lang="de-DE" sz="1600" dirty="0" smtClean="0"/>
              <a:t>Operator&gt;</a:t>
            </a:r>
            <a:br>
              <a:rPr lang="de-DE" sz="1600" dirty="0" smtClean="0"/>
            </a:br>
            <a:r>
              <a:rPr lang="de-DE" sz="1600" dirty="0" smtClean="0"/>
              <a:t>Operator&gt;=</a:t>
            </a:r>
          </a:p>
          <a:p>
            <a:pPr lvl="2"/>
            <a:r>
              <a:rPr lang="de-DE" sz="1400" dirty="0" smtClean="0"/>
              <a:t>Vergleich zwischen zwei </a:t>
            </a:r>
            <a:r>
              <a:rPr lang="de-DE" sz="1400" dirty="0" err="1" smtClean="0"/>
              <a:t>Vector</a:t>
            </a:r>
            <a:r>
              <a:rPr lang="de-DE" sz="1400" dirty="0" smtClean="0"/>
              <a:t>-Objekten gleichen Typs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</a:t>
            </a:r>
            <a:r>
              <a:rPr lang="de-DE" sz="3200" dirty="0" err="1">
                <a:solidFill>
                  <a:schemeClr val="tx1"/>
                </a:solidFill>
              </a:rPr>
              <a:t>Vector</a:t>
            </a:r>
            <a:r>
              <a:rPr lang="de-DE" sz="3200" dirty="0">
                <a:solidFill>
                  <a:schemeClr val="tx1"/>
                </a:solidFill>
              </a:rPr>
              <a:t>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Dynamischer String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85720" y="348545"/>
            <a:ext cx="8501122" cy="4366339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Details (Beispielhaft)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err="1" smtClean="0"/>
              <a:t>Constructoren</a:t>
            </a:r>
            <a:endParaRPr lang="de-DE" sz="2000" dirty="0" smtClean="0"/>
          </a:p>
          <a:p>
            <a:pPr lvl="1"/>
            <a:r>
              <a:rPr lang="de-DE" sz="1600" dirty="0" err="1" smtClean="0"/>
              <a:t>string</a:t>
            </a:r>
            <a:r>
              <a:rPr lang="de-DE" sz="1600" dirty="0" smtClean="0"/>
              <a:t>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;</a:t>
            </a:r>
          </a:p>
          <a:p>
            <a:pPr lvl="1"/>
            <a:r>
              <a:rPr lang="de-DE" sz="1600" dirty="0" err="1" smtClean="0"/>
              <a:t>string</a:t>
            </a:r>
            <a:r>
              <a:rPr lang="de-DE" sz="1600" dirty="0" smtClean="0"/>
              <a:t>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 (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  <a:r>
              <a:rPr lang="de-DE" sz="1600" dirty="0" err="1" smtClean="0"/>
              <a:t>char</a:t>
            </a:r>
            <a:r>
              <a:rPr lang="de-DE" sz="1600" dirty="0" smtClean="0"/>
              <a:t>* </a:t>
            </a:r>
            <a:r>
              <a:rPr lang="de-DE" sz="1600" dirty="0" err="1" smtClean="0"/>
              <a:t>stdcstring</a:t>
            </a:r>
            <a:r>
              <a:rPr lang="de-DE" sz="1600" dirty="0" smtClean="0"/>
              <a:t>);</a:t>
            </a:r>
          </a:p>
          <a:p>
            <a:pPr lvl="1"/>
            <a:r>
              <a:rPr lang="de-DE" sz="1600" dirty="0" err="1" smtClean="0"/>
              <a:t>string</a:t>
            </a:r>
            <a:r>
              <a:rPr lang="de-DE" sz="1600" dirty="0" smtClean="0"/>
              <a:t>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 (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  <a:r>
              <a:rPr lang="de-DE" sz="1600" dirty="0" err="1" smtClean="0"/>
              <a:t>char</a:t>
            </a:r>
            <a:r>
              <a:rPr lang="de-DE" sz="1600" dirty="0" smtClean="0"/>
              <a:t>* </a:t>
            </a:r>
            <a:r>
              <a:rPr lang="de-DE" sz="1600" dirty="0" err="1" smtClean="0"/>
              <a:t>stdcstring</a:t>
            </a:r>
            <a:r>
              <a:rPr lang="de-DE" sz="1600" dirty="0" smtClean="0"/>
              <a:t>, </a:t>
            </a:r>
            <a:r>
              <a:rPr lang="de-DE" sz="1600" dirty="0" err="1" smtClean="0"/>
              <a:t>size_t</a:t>
            </a:r>
            <a:r>
              <a:rPr lang="de-DE" sz="1600" dirty="0" smtClean="0"/>
              <a:t> </a:t>
            </a:r>
            <a:r>
              <a:rPr lang="de-DE" sz="1600" dirty="0" err="1" smtClean="0"/>
              <a:t>anz</a:t>
            </a:r>
            <a:r>
              <a:rPr lang="de-DE" sz="1600" dirty="0" smtClean="0"/>
              <a:t>);</a:t>
            </a:r>
          </a:p>
          <a:p>
            <a:pPr lvl="1"/>
            <a:r>
              <a:rPr lang="de-DE" sz="1600" dirty="0" err="1" smtClean="0"/>
              <a:t>string</a:t>
            </a:r>
            <a:r>
              <a:rPr lang="de-DE" sz="1600" dirty="0" smtClean="0"/>
              <a:t>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 (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  <a:r>
              <a:rPr lang="de-DE" sz="1600" dirty="0" err="1" smtClean="0"/>
              <a:t>string</a:t>
            </a:r>
            <a:r>
              <a:rPr lang="de-DE" sz="1600" dirty="0" smtClean="0"/>
              <a:t>&amp; </a:t>
            </a:r>
            <a:r>
              <a:rPr lang="de-DE" sz="1600" dirty="0" err="1" smtClean="0"/>
              <a:t>stlstring</a:t>
            </a:r>
            <a:r>
              <a:rPr lang="de-DE" sz="1600" dirty="0" smtClean="0"/>
              <a:t>);</a:t>
            </a:r>
          </a:p>
          <a:p>
            <a:pPr lvl="1"/>
            <a:r>
              <a:rPr lang="de-DE" sz="1600" dirty="0" err="1" smtClean="0"/>
              <a:t>string</a:t>
            </a:r>
            <a:r>
              <a:rPr lang="de-DE" sz="1600" dirty="0" smtClean="0"/>
              <a:t>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 (</a:t>
            </a:r>
            <a:r>
              <a:rPr lang="de-DE" sz="1600" dirty="0" err="1" smtClean="0"/>
              <a:t>const</a:t>
            </a:r>
            <a:r>
              <a:rPr lang="de-DE" sz="1600" dirty="0" smtClean="0"/>
              <a:t> </a:t>
            </a:r>
            <a:r>
              <a:rPr lang="de-DE" sz="1600" dirty="0" err="1" smtClean="0"/>
              <a:t>string</a:t>
            </a:r>
            <a:r>
              <a:rPr lang="de-DE" sz="1600" dirty="0" smtClean="0"/>
              <a:t>&amp; </a:t>
            </a:r>
            <a:r>
              <a:rPr lang="de-DE" sz="1600" dirty="0" err="1" smtClean="0"/>
              <a:t>stlstring</a:t>
            </a:r>
            <a:r>
              <a:rPr lang="de-DE" sz="1600" dirty="0" smtClean="0"/>
              <a:t>, </a:t>
            </a:r>
            <a:r>
              <a:rPr lang="de-DE" sz="1600" dirty="0" err="1" smtClean="0"/>
              <a:t>size_t</a:t>
            </a:r>
            <a:r>
              <a:rPr lang="de-DE" sz="1600" dirty="0" smtClean="0"/>
              <a:t> </a:t>
            </a:r>
            <a:r>
              <a:rPr lang="de-DE" sz="1600" dirty="0" err="1" smtClean="0"/>
              <a:t>pos</a:t>
            </a:r>
            <a:r>
              <a:rPr lang="de-DE" sz="1600" dirty="0" smtClean="0"/>
              <a:t>, </a:t>
            </a:r>
            <a:r>
              <a:rPr lang="de-DE" sz="1600" dirty="0" err="1" smtClean="0"/>
              <a:t>size_t</a:t>
            </a:r>
            <a:r>
              <a:rPr lang="de-DE" sz="1600" dirty="0" smtClean="0"/>
              <a:t> </a:t>
            </a:r>
            <a:r>
              <a:rPr lang="de-DE" sz="1600" dirty="0" err="1" smtClean="0"/>
              <a:t>anz</a:t>
            </a:r>
            <a:r>
              <a:rPr lang="de-DE" sz="1600" dirty="0" smtClean="0"/>
              <a:t>);</a:t>
            </a:r>
          </a:p>
          <a:p>
            <a:pPr lvl="1"/>
            <a:r>
              <a:rPr lang="de-DE" sz="1600" dirty="0" err="1" smtClean="0"/>
              <a:t>string</a:t>
            </a:r>
            <a:r>
              <a:rPr lang="de-DE" sz="1600" dirty="0" smtClean="0"/>
              <a:t> </a:t>
            </a:r>
            <a:r>
              <a:rPr lang="de-DE" sz="1600" dirty="0" err="1" smtClean="0"/>
              <a:t>Varname</a:t>
            </a:r>
            <a:r>
              <a:rPr lang="de-DE" sz="1600" dirty="0" smtClean="0"/>
              <a:t> (</a:t>
            </a:r>
            <a:r>
              <a:rPr lang="de-DE" sz="1600" dirty="0" err="1" smtClean="0"/>
              <a:t>char</a:t>
            </a:r>
            <a:r>
              <a:rPr lang="de-DE" sz="1600" dirty="0" smtClean="0"/>
              <a:t> c, </a:t>
            </a:r>
            <a:r>
              <a:rPr lang="de-DE" sz="1600" dirty="0" err="1" smtClean="0"/>
              <a:t>size_t</a:t>
            </a:r>
            <a:r>
              <a:rPr lang="de-DE" sz="1600" dirty="0" smtClean="0"/>
              <a:t> </a:t>
            </a:r>
            <a:r>
              <a:rPr lang="de-DE" sz="1600" dirty="0" err="1" smtClean="0"/>
              <a:t>anz</a:t>
            </a:r>
            <a:r>
              <a:rPr lang="de-DE" sz="1600" dirty="0" smtClean="0"/>
              <a:t>);</a:t>
            </a:r>
          </a:p>
          <a:p>
            <a:pPr lvl="1"/>
            <a:endParaRPr lang="de-DE" sz="1600" dirty="0" smtClean="0"/>
          </a:p>
          <a:p>
            <a:pPr lvl="1"/>
            <a:endParaRPr lang="de-DE" sz="16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String im Detail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err="1" smtClean="0"/>
              <a:t>append</a:t>
            </a:r>
            <a:r>
              <a:rPr lang="de-DE" sz="1600" dirty="0" smtClean="0"/>
              <a:t>	Anhängen von Zeichenketten an einen String</a:t>
            </a:r>
          </a:p>
          <a:p>
            <a:pPr lvl="1"/>
            <a:r>
              <a:rPr lang="de-DE" sz="1600" dirty="0" err="1" smtClean="0"/>
              <a:t>assign</a:t>
            </a:r>
            <a:r>
              <a:rPr lang="de-DE" sz="1600" dirty="0" smtClean="0"/>
              <a:t>	Ersetzt den Inhalt durch die angegebene Zeichenkette</a:t>
            </a:r>
          </a:p>
          <a:p>
            <a:pPr lvl="1"/>
            <a:r>
              <a:rPr lang="de-DE" sz="1600" dirty="0" err="1" smtClean="0"/>
              <a:t>c_str</a:t>
            </a:r>
            <a:r>
              <a:rPr lang="de-DE" sz="1600" dirty="0" smtClean="0"/>
              <a:t>	gibt eine Standard-C-Zeichenkette (</a:t>
            </a:r>
            <a:r>
              <a:rPr lang="de-DE" sz="1600" dirty="0" err="1" smtClean="0"/>
              <a:t>char</a:t>
            </a:r>
            <a:r>
              <a:rPr lang="de-DE" sz="1600" dirty="0" smtClean="0"/>
              <a:t> *) des Inhalts zurück</a:t>
            </a:r>
          </a:p>
          <a:p>
            <a:pPr lvl="1"/>
            <a:r>
              <a:rPr lang="de-DE" sz="1600" dirty="0" err="1" smtClean="0"/>
              <a:t>compare</a:t>
            </a:r>
            <a:r>
              <a:rPr lang="de-DE" sz="1600" dirty="0" smtClean="0"/>
              <a:t>	vergleicht den String mit der angegebenen Zeichenkette</a:t>
            </a:r>
          </a:p>
          <a:p>
            <a:pPr lvl="1"/>
            <a:r>
              <a:rPr lang="de-DE" sz="1600" dirty="0" err="1" smtClean="0"/>
              <a:t>copy</a:t>
            </a:r>
            <a:r>
              <a:rPr lang="de-DE" sz="1600" dirty="0" smtClean="0"/>
              <a:t>	Kopiert den Inhalt des Strings</a:t>
            </a:r>
          </a:p>
          <a:p>
            <a:pPr lvl="1"/>
            <a:r>
              <a:rPr lang="de-DE" sz="1600" dirty="0" err="1" smtClean="0"/>
              <a:t>data</a:t>
            </a:r>
            <a:r>
              <a:rPr lang="de-DE" sz="1600" dirty="0" smtClean="0"/>
              <a:t>	gibt einen nicht-terminierten Zeiger auf den Inhalt zurück</a:t>
            </a:r>
          </a:p>
          <a:p>
            <a:pPr lvl="1"/>
            <a:r>
              <a:rPr lang="de-DE" sz="1600" dirty="0" err="1" smtClean="0"/>
              <a:t>empty</a:t>
            </a:r>
            <a:r>
              <a:rPr lang="de-DE" sz="1600" dirty="0" smtClean="0"/>
              <a:t>	gibt zurück, ob der String leer ist</a:t>
            </a:r>
          </a:p>
          <a:p>
            <a:pPr lvl="1"/>
            <a:r>
              <a:rPr lang="de-DE" sz="1600" dirty="0" err="1" smtClean="0"/>
              <a:t>find_first_not_of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find_first_of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find_last_not_of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find_last_of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find	Suche innerhalb des </a:t>
            </a:r>
            <a:r>
              <a:rPr lang="de-DE" sz="1600" dirty="0" err="1" smtClean="0"/>
              <a:t>Stringobjektes</a:t>
            </a:r>
            <a:endParaRPr lang="de-DE" sz="1600" dirty="0" smtClean="0"/>
          </a:p>
          <a:p>
            <a:pPr lvl="1"/>
            <a:r>
              <a:rPr lang="de-DE" sz="1600" dirty="0" err="1" smtClean="0"/>
              <a:t>insert</a:t>
            </a:r>
            <a:r>
              <a:rPr lang="de-DE" sz="1600" dirty="0" smtClean="0"/>
              <a:t>	Einfügen innerhalb des String-Objektes</a:t>
            </a:r>
          </a:p>
          <a:p>
            <a:pPr lvl="1"/>
            <a:r>
              <a:rPr lang="de-DE" sz="1600" dirty="0" err="1" smtClean="0"/>
              <a:t>length</a:t>
            </a:r>
            <a:r>
              <a:rPr lang="de-DE" sz="1600" dirty="0" smtClean="0"/>
              <a:t>	Anzahl der Zeichen, die ein String-Objekt aufnehmen kann</a:t>
            </a:r>
          </a:p>
          <a:p>
            <a:pPr lvl="1"/>
            <a:endParaRPr lang="de-DE" sz="16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String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Methoden</a:t>
            </a:r>
          </a:p>
          <a:p>
            <a:pPr lvl="1"/>
            <a:r>
              <a:rPr lang="de-DE" sz="1600" dirty="0" err="1" smtClean="0"/>
              <a:t>replace</a:t>
            </a:r>
            <a:r>
              <a:rPr lang="de-DE" sz="1600" dirty="0" smtClean="0"/>
              <a:t>	Ersetzen von Zeichen oder Zeichenfolgen im String-Objekt</a:t>
            </a:r>
          </a:p>
          <a:p>
            <a:pPr lvl="1"/>
            <a:r>
              <a:rPr lang="de-DE" sz="1600" dirty="0" err="1" smtClean="0"/>
              <a:t>reserve</a:t>
            </a:r>
            <a:r>
              <a:rPr lang="de-DE" sz="1600" dirty="0" smtClean="0"/>
              <a:t>	Setzen der Vorab-Allokation (Puffer)</a:t>
            </a:r>
          </a:p>
          <a:p>
            <a:pPr lvl="1"/>
            <a:r>
              <a:rPr lang="de-DE" sz="1600" dirty="0" err="1" smtClean="0"/>
              <a:t>resize</a:t>
            </a:r>
            <a:r>
              <a:rPr lang="de-DE" sz="1600" dirty="0" smtClean="0"/>
              <a:t>	Kürzen oder Erweitern der Zeichenkette</a:t>
            </a:r>
          </a:p>
          <a:p>
            <a:pPr lvl="1"/>
            <a:r>
              <a:rPr lang="de-DE" sz="1600" dirty="0" err="1" smtClean="0"/>
              <a:t>rfind</a:t>
            </a:r>
            <a:r>
              <a:rPr lang="de-DE" sz="1600" dirty="0" smtClean="0"/>
              <a:t>	Suche innerhalb des </a:t>
            </a:r>
            <a:r>
              <a:rPr lang="de-DE" sz="1600" dirty="0" err="1" smtClean="0"/>
              <a:t>Stringobjektes</a:t>
            </a:r>
            <a:endParaRPr lang="de-DE" sz="1600" dirty="0" smtClean="0"/>
          </a:p>
          <a:p>
            <a:pPr lvl="1"/>
            <a:r>
              <a:rPr lang="de-DE" sz="1600" dirty="0" err="1" smtClean="0"/>
              <a:t>size</a:t>
            </a:r>
            <a:r>
              <a:rPr lang="de-DE" sz="1600" dirty="0" smtClean="0"/>
              <a:t>	Aktuelle Anzahl der im String-Objekt enthaltenen Zeichen</a:t>
            </a:r>
          </a:p>
          <a:p>
            <a:pPr lvl="1"/>
            <a:r>
              <a:rPr lang="de-DE" sz="1600" dirty="0" err="1" smtClean="0"/>
              <a:t>substr</a:t>
            </a:r>
            <a:r>
              <a:rPr lang="de-DE" sz="1600" dirty="0" smtClean="0"/>
              <a:t>	Rückgabe einer Teilzeichenkette</a:t>
            </a:r>
          </a:p>
          <a:p>
            <a:pPr lvl="1">
              <a:buNone/>
            </a:pPr>
            <a:endParaRPr lang="de-DE" sz="16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String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000" dirty="0" smtClean="0"/>
              <a:t>Operatoren</a:t>
            </a:r>
          </a:p>
          <a:p>
            <a:pPr lvl="1"/>
            <a:r>
              <a:rPr lang="de-DE" sz="1600" dirty="0" smtClean="0"/>
              <a:t>Operator[]</a:t>
            </a:r>
          </a:p>
          <a:p>
            <a:pPr lvl="2"/>
            <a:r>
              <a:rPr lang="de-DE" sz="1400" dirty="0" smtClean="0"/>
              <a:t>Wahlfreier Indexzugriff auf den Inhalt des </a:t>
            </a:r>
            <a:r>
              <a:rPr lang="de-DE" sz="1400" dirty="0" err="1" smtClean="0"/>
              <a:t>Vectors</a:t>
            </a:r>
            <a:endParaRPr lang="de-DE" sz="1400" dirty="0" smtClean="0"/>
          </a:p>
          <a:p>
            <a:pPr lvl="2"/>
            <a:endParaRPr lang="de-DE" sz="1400" dirty="0" smtClean="0"/>
          </a:p>
          <a:p>
            <a:pPr lvl="1"/>
            <a:r>
              <a:rPr lang="de-DE" sz="1600" dirty="0" smtClean="0"/>
              <a:t>Operator=</a:t>
            </a:r>
          </a:p>
          <a:p>
            <a:pPr lvl="2"/>
            <a:r>
              <a:rPr lang="de-DE" sz="1400" dirty="0" smtClean="0"/>
              <a:t>Zuweisung zwischen zwei </a:t>
            </a:r>
            <a:r>
              <a:rPr lang="de-DE" sz="1400" dirty="0" err="1" smtClean="0"/>
              <a:t>Vector</a:t>
            </a:r>
            <a:r>
              <a:rPr lang="de-DE" sz="1400" dirty="0" smtClean="0"/>
              <a:t>-Objekten gleichen Typs</a:t>
            </a:r>
          </a:p>
          <a:p>
            <a:pPr lvl="1"/>
            <a:endParaRPr lang="de-DE" sz="1600" dirty="0" smtClean="0"/>
          </a:p>
          <a:p>
            <a:pPr lvl="1"/>
            <a:r>
              <a:rPr lang="de-DE" sz="1600" dirty="0" smtClean="0"/>
              <a:t>Operator+=</a:t>
            </a:r>
          </a:p>
          <a:p>
            <a:pPr lvl="2"/>
            <a:r>
              <a:rPr lang="de-DE" sz="1400" dirty="0" err="1" smtClean="0"/>
              <a:t>Konkatenation</a:t>
            </a:r>
            <a:endParaRPr lang="de-DE" sz="1400" dirty="0" smtClean="0"/>
          </a:p>
          <a:p>
            <a:pPr lvl="1"/>
            <a:endParaRPr lang="de-DE" sz="1600" dirty="0" smtClean="0"/>
          </a:p>
          <a:p>
            <a:pPr lvl="1"/>
            <a:r>
              <a:rPr lang="de-DE" sz="1600" dirty="0" smtClean="0"/>
              <a:t>Operator==</a:t>
            </a:r>
            <a:br>
              <a:rPr lang="de-DE" sz="1600" dirty="0" smtClean="0"/>
            </a:br>
            <a:r>
              <a:rPr lang="de-DE" sz="1600" dirty="0" smtClean="0"/>
              <a:t>Operator!=</a:t>
            </a:r>
            <a:br>
              <a:rPr lang="de-DE" sz="1600" dirty="0" smtClean="0"/>
            </a:br>
            <a:r>
              <a:rPr lang="de-DE" sz="1600" dirty="0" smtClean="0"/>
              <a:t>Operator&lt;</a:t>
            </a:r>
            <a:br>
              <a:rPr lang="de-DE" sz="1600" dirty="0" smtClean="0"/>
            </a:br>
            <a:r>
              <a:rPr lang="de-DE" sz="1600" dirty="0" smtClean="0"/>
              <a:t>Operator&lt;=</a:t>
            </a:r>
            <a:br>
              <a:rPr lang="de-DE" sz="1600" dirty="0" smtClean="0"/>
            </a:br>
            <a:r>
              <a:rPr lang="de-DE" sz="1600" dirty="0" smtClean="0"/>
              <a:t>Operator&gt;</a:t>
            </a:r>
            <a:br>
              <a:rPr lang="de-DE" sz="1600" dirty="0" smtClean="0"/>
            </a:br>
            <a:r>
              <a:rPr lang="de-DE" sz="1600" dirty="0" smtClean="0"/>
              <a:t>Operator&gt;=</a:t>
            </a:r>
          </a:p>
          <a:p>
            <a:pPr lvl="2"/>
            <a:r>
              <a:rPr lang="de-DE" sz="1400" dirty="0" smtClean="0"/>
              <a:t>Vergleich zwischen zwei </a:t>
            </a:r>
            <a:r>
              <a:rPr lang="de-DE" sz="1400" dirty="0" err="1" smtClean="0"/>
              <a:t>Vector</a:t>
            </a:r>
            <a:r>
              <a:rPr lang="de-DE" sz="1400" dirty="0" smtClean="0"/>
              <a:t>-Objekten gleichen Typs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String im Detail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Generische Funktionen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297246" y="348545"/>
            <a:ext cx="6549508" cy="4366339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Algorithmen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Anwendungsalgorithmen (</a:t>
            </a:r>
            <a:r>
              <a:rPr lang="de-DE" sz="2000" dirty="0" err="1" smtClean="0"/>
              <a:t>applying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for_each</a:t>
            </a:r>
            <a:r>
              <a:rPr lang="de-DE" sz="1600" dirty="0" smtClean="0"/>
              <a:t> 		Wendet Funktion auf jedes Element einer Folge an</a:t>
            </a:r>
          </a:p>
          <a:p>
            <a:pPr lvl="2"/>
            <a:endParaRPr lang="de-DE" sz="1400" dirty="0" smtClean="0"/>
          </a:p>
          <a:p>
            <a:r>
              <a:rPr lang="de-DE" sz="2000" dirty="0" smtClean="0"/>
              <a:t>Aufteilungsalgorithmen (</a:t>
            </a:r>
            <a:r>
              <a:rPr lang="de-DE" sz="2000" dirty="0" err="1" smtClean="0"/>
              <a:t>partitioning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nth_element</a:t>
            </a:r>
            <a:r>
              <a:rPr lang="de-DE" sz="1600" dirty="0" smtClean="0"/>
              <a:t>	Teilt die Elemente einer Folge am n-</a:t>
            </a:r>
            <a:r>
              <a:rPr lang="de-DE" sz="1600" dirty="0" err="1" smtClean="0"/>
              <a:t>ten</a:t>
            </a:r>
            <a:r>
              <a:rPr lang="de-DE" sz="1600" dirty="0" smtClean="0"/>
              <a:t> Element</a:t>
            </a:r>
          </a:p>
          <a:p>
            <a:pPr lvl="1"/>
            <a:r>
              <a:rPr lang="de-DE" sz="1600" dirty="0" err="1" smtClean="0"/>
              <a:t>partition</a:t>
            </a:r>
            <a:r>
              <a:rPr lang="de-DE" sz="1600" dirty="0" smtClean="0"/>
              <a:t>		Teilt die Elemente einer Folge in zwei Gruppen auf</a:t>
            </a:r>
          </a:p>
          <a:p>
            <a:pPr lvl="1"/>
            <a:r>
              <a:rPr lang="de-DE" sz="1600" dirty="0" err="1" smtClean="0"/>
              <a:t>stable_partition</a:t>
            </a:r>
            <a:r>
              <a:rPr lang="de-DE" sz="1600" dirty="0" smtClean="0"/>
              <a:t>	wie oben unter Beibehaltung der Ordnung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Begrenzungsalgorithmen (</a:t>
            </a:r>
            <a:r>
              <a:rPr lang="de-DE" sz="2000" dirty="0" err="1" smtClean="0"/>
              <a:t>bounding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equal_range</a:t>
            </a:r>
            <a:r>
              <a:rPr lang="de-DE" sz="1600" dirty="0" smtClean="0"/>
              <a:t>		Suchen eines Bereichs</a:t>
            </a:r>
          </a:p>
          <a:p>
            <a:pPr lvl="1"/>
            <a:r>
              <a:rPr lang="de-DE" sz="1600" dirty="0" err="1" smtClean="0"/>
              <a:t>lower_bound</a:t>
            </a:r>
            <a:r>
              <a:rPr lang="de-DE" sz="1600" dirty="0" smtClean="0"/>
              <a:t>	Suchen der unteren Bereichsgrenze</a:t>
            </a:r>
          </a:p>
          <a:p>
            <a:pPr lvl="1"/>
            <a:r>
              <a:rPr lang="de-DE" sz="1600" dirty="0" err="1" smtClean="0"/>
              <a:t>upper_bound</a:t>
            </a:r>
            <a:r>
              <a:rPr lang="de-DE" sz="1600" dirty="0" smtClean="0"/>
              <a:t>	Suchen der oberen Bereichsgrenze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STL Algorithmen im Überblick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Berechnungsalgorithmen (</a:t>
            </a:r>
            <a:r>
              <a:rPr lang="de-DE" sz="2000" dirty="0" err="1" smtClean="0"/>
              <a:t>math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accumulate</a:t>
            </a:r>
            <a:r>
              <a:rPr lang="de-DE" sz="1600" dirty="0" smtClean="0"/>
              <a:t> 		addiert eine Folge auf</a:t>
            </a:r>
          </a:p>
          <a:p>
            <a:pPr lvl="1"/>
            <a:r>
              <a:rPr lang="de-DE" sz="1600" dirty="0" err="1" smtClean="0"/>
              <a:t>adjacent_difference</a:t>
            </a:r>
            <a:r>
              <a:rPr lang="de-DE" sz="1600" dirty="0" smtClean="0"/>
              <a:t>	Erzeugt eine Folge benachbarter Differenzen</a:t>
            </a:r>
          </a:p>
          <a:p>
            <a:pPr lvl="1"/>
            <a:r>
              <a:rPr lang="de-DE" sz="1600" dirty="0" err="1" smtClean="0"/>
              <a:t>inner_product</a:t>
            </a:r>
            <a:r>
              <a:rPr lang="de-DE" sz="1600" dirty="0" smtClean="0"/>
              <a:t>	Inneres Produkt zweier paralleler Folgen</a:t>
            </a:r>
          </a:p>
          <a:p>
            <a:pPr lvl="1"/>
            <a:r>
              <a:rPr lang="de-DE" sz="1600" dirty="0" err="1" smtClean="0"/>
              <a:t>partial_sum</a:t>
            </a:r>
            <a:r>
              <a:rPr lang="de-DE" sz="1600" dirty="0" smtClean="0"/>
              <a:t>		Füllt eine Folge mit einer Prüfsumme</a:t>
            </a:r>
          </a:p>
          <a:p>
            <a:pPr lvl="2"/>
            <a:endParaRPr lang="de-DE" sz="1400" dirty="0" smtClean="0"/>
          </a:p>
          <a:p>
            <a:r>
              <a:rPr lang="de-DE" sz="2000" dirty="0" smtClean="0"/>
              <a:t>Einsortierungsalgorithmen (</a:t>
            </a:r>
            <a:r>
              <a:rPr lang="de-DE" sz="2000" dirty="0" err="1" smtClean="0"/>
              <a:t>merging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inplace_merge</a:t>
            </a:r>
            <a:r>
              <a:rPr lang="de-DE" sz="1600" dirty="0" smtClean="0"/>
              <a:t>	führt zwei sortierte Folgen zusammen (ohne Puffer)</a:t>
            </a:r>
          </a:p>
          <a:p>
            <a:pPr lvl="1"/>
            <a:r>
              <a:rPr lang="de-DE" sz="1600" dirty="0" err="1" smtClean="0"/>
              <a:t>merge</a:t>
            </a:r>
            <a:r>
              <a:rPr lang="de-DE" sz="1600" dirty="0" smtClean="0"/>
              <a:t>		führt zwei sortierte Folgen zusammen (mit Puffer)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Ersetzungsalgorithmen (</a:t>
            </a:r>
            <a:r>
              <a:rPr lang="de-DE" sz="2000" dirty="0" err="1" smtClean="0"/>
              <a:t>replacing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replace</a:t>
            </a:r>
            <a:r>
              <a:rPr lang="de-DE" sz="1600" dirty="0" smtClean="0"/>
              <a:t>		ersetzt bestimmte Elemente durch neuen Wert</a:t>
            </a:r>
          </a:p>
          <a:p>
            <a:pPr lvl="1"/>
            <a:r>
              <a:rPr lang="de-DE" sz="1600" dirty="0" err="1" smtClean="0"/>
              <a:t>replace_if</a:t>
            </a:r>
            <a:r>
              <a:rPr lang="de-DE" sz="1600" dirty="0" smtClean="0"/>
              <a:t>		ersetzt Werte nach Bedingung</a:t>
            </a:r>
          </a:p>
          <a:p>
            <a:pPr lvl="1"/>
            <a:r>
              <a:rPr lang="de-DE" sz="1600" dirty="0" err="1" smtClean="0"/>
              <a:t>replace_copy</a:t>
            </a:r>
            <a:r>
              <a:rPr lang="de-DE" sz="1600" dirty="0" smtClean="0"/>
              <a:t>	Kopiert Folge und ersetzt dabei bestimmte Werte</a:t>
            </a:r>
          </a:p>
          <a:p>
            <a:pPr lvl="1"/>
            <a:r>
              <a:rPr lang="de-DE" sz="1600" dirty="0" err="1" smtClean="0"/>
              <a:t>replace_copy_if</a:t>
            </a:r>
            <a:r>
              <a:rPr lang="de-DE" sz="1600" dirty="0" smtClean="0"/>
              <a:t>	Kopiert Folge, ersetzt dabei Werte nach Bedingung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Der Begriff „STL“ kommt im C++ Standard nirgends vor</a:t>
            </a:r>
          </a:p>
          <a:p>
            <a:endParaRPr lang="de-DE" sz="2400" dirty="0" smtClean="0"/>
          </a:p>
          <a:p>
            <a:r>
              <a:rPr lang="de-DE" sz="2400" dirty="0" smtClean="0"/>
              <a:t>Die Funktionalität und die Schnittstellen (Methodennamen) sind standardisiert</a:t>
            </a:r>
          </a:p>
          <a:p>
            <a:endParaRPr lang="de-DE" sz="2400" dirty="0" smtClean="0"/>
          </a:p>
          <a:p>
            <a:r>
              <a:rPr lang="de-DE" sz="2400" dirty="0" smtClean="0"/>
              <a:t>Heute existieren mehrere </a:t>
            </a:r>
            <a:r>
              <a:rPr lang="de-DE" sz="2400" dirty="0" err="1" smtClean="0"/>
              <a:t>Implementationen</a:t>
            </a:r>
            <a:r>
              <a:rPr lang="de-DE" sz="2400" dirty="0" smtClean="0"/>
              <a:t>, die in Implementierungsdetails voneinander abweichen</a:t>
            </a:r>
          </a:p>
          <a:p>
            <a:pPr lvl="1"/>
            <a:r>
              <a:rPr lang="de-DE" sz="2000" dirty="0" smtClean="0"/>
              <a:t>HP</a:t>
            </a:r>
          </a:p>
          <a:p>
            <a:pPr lvl="1"/>
            <a:r>
              <a:rPr lang="de-DE" sz="2000" dirty="0" err="1" smtClean="0"/>
              <a:t>Rogue</a:t>
            </a:r>
            <a:r>
              <a:rPr lang="de-DE" sz="2000" dirty="0" smtClean="0"/>
              <a:t> Wave</a:t>
            </a:r>
          </a:p>
          <a:p>
            <a:pPr lvl="1"/>
            <a:r>
              <a:rPr lang="de-DE" sz="2000" dirty="0" smtClean="0"/>
              <a:t>Silicon Graphics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Die historischen Wurzeln der STL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Filteralgorithmen (</a:t>
            </a:r>
            <a:r>
              <a:rPr lang="de-DE" sz="2000" dirty="0" err="1" smtClean="0"/>
              <a:t>filtering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unique</a:t>
            </a:r>
            <a:r>
              <a:rPr lang="de-DE" sz="1600" dirty="0" smtClean="0"/>
              <a:t>		Entfernt doppelte Elemente</a:t>
            </a:r>
          </a:p>
          <a:p>
            <a:pPr lvl="1"/>
            <a:r>
              <a:rPr lang="de-DE" sz="1600" dirty="0" err="1" smtClean="0"/>
              <a:t>unique_copy</a:t>
            </a:r>
            <a:r>
              <a:rPr lang="de-DE" sz="1600" dirty="0" smtClean="0"/>
              <a:t>	Kopiert Folge und entfernt dabei doppelte Elemente</a:t>
            </a:r>
          </a:p>
          <a:p>
            <a:pPr lvl="2"/>
            <a:endParaRPr lang="de-DE" sz="1400" dirty="0" smtClean="0"/>
          </a:p>
          <a:p>
            <a:r>
              <a:rPr lang="de-DE" sz="2000" dirty="0" smtClean="0"/>
              <a:t>Füllalgorithmen (</a:t>
            </a:r>
            <a:r>
              <a:rPr lang="de-DE" sz="2000" dirty="0" err="1" smtClean="0"/>
              <a:t>filling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fill</a:t>
            </a:r>
            <a:r>
              <a:rPr lang="de-DE" sz="1600" dirty="0" smtClean="0"/>
              <a:t>			Füllt eine Folge mit einem Initialwert</a:t>
            </a:r>
          </a:p>
          <a:p>
            <a:pPr lvl="1"/>
            <a:r>
              <a:rPr lang="de-DE" sz="1600" dirty="0" err="1" smtClean="0"/>
              <a:t>fill_n</a:t>
            </a:r>
            <a:r>
              <a:rPr lang="de-DE" sz="1600" dirty="0" smtClean="0"/>
              <a:t>		Füllt n Positionen der Folge mit einem Initialwert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Generierungsalgorithmen (</a:t>
            </a:r>
            <a:r>
              <a:rPr lang="de-DE" sz="2000" dirty="0" err="1" smtClean="0"/>
              <a:t>generating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generate</a:t>
            </a:r>
            <a:r>
              <a:rPr lang="de-DE" sz="1600" dirty="0" smtClean="0"/>
              <a:t>		initialisiert eine Folge durch einen Generator</a:t>
            </a:r>
          </a:p>
          <a:p>
            <a:pPr lvl="1"/>
            <a:r>
              <a:rPr lang="de-DE" sz="1600" dirty="0" err="1" smtClean="0"/>
              <a:t>generate_n</a:t>
            </a:r>
            <a:r>
              <a:rPr lang="de-DE" sz="1600" dirty="0" smtClean="0"/>
              <a:t>		initialisiert n Elemente eine Folge durch Generator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Heapalgorithmen (</a:t>
            </a:r>
            <a:r>
              <a:rPr lang="de-DE" sz="2000" dirty="0" err="1" smtClean="0"/>
              <a:t>heap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make_heap</a:t>
            </a:r>
            <a:r>
              <a:rPr lang="de-DE" sz="1600" dirty="0" smtClean="0"/>
              <a:t>		Wandelt eine Folge in einen Heap um</a:t>
            </a:r>
          </a:p>
          <a:p>
            <a:pPr lvl="1"/>
            <a:r>
              <a:rPr lang="de-DE" sz="1600" dirty="0" err="1" smtClean="0"/>
              <a:t>pop_heap</a:t>
            </a:r>
            <a:r>
              <a:rPr lang="de-DE" sz="1600" dirty="0" smtClean="0"/>
              <a:t>		Entfernt das oberste Element eines Heaps</a:t>
            </a:r>
          </a:p>
          <a:p>
            <a:pPr lvl="1"/>
            <a:r>
              <a:rPr lang="de-DE" sz="1600" dirty="0" err="1" smtClean="0"/>
              <a:t>push_heap</a:t>
            </a:r>
            <a:r>
              <a:rPr lang="de-DE" sz="1600" dirty="0" smtClean="0"/>
              <a:t>		Legt ein Element am ende des Heap ab</a:t>
            </a:r>
          </a:p>
          <a:p>
            <a:pPr lvl="1"/>
            <a:r>
              <a:rPr lang="de-DE" sz="1600" dirty="0" err="1" smtClean="0"/>
              <a:t>sort_heap</a:t>
            </a:r>
            <a:r>
              <a:rPr lang="de-DE" sz="1600" dirty="0" smtClean="0"/>
              <a:t>		Sortiert einen Heap</a:t>
            </a:r>
          </a:p>
          <a:p>
            <a:pPr lvl="2">
              <a:buNone/>
            </a:pPr>
            <a:endParaRPr lang="de-DE" sz="1400" dirty="0" smtClean="0"/>
          </a:p>
          <a:p>
            <a:r>
              <a:rPr lang="de-DE" sz="2000" dirty="0" smtClean="0"/>
              <a:t>Kopieralgorithmen (</a:t>
            </a:r>
            <a:r>
              <a:rPr lang="de-DE" sz="2000" dirty="0" err="1" smtClean="0"/>
              <a:t>copying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copy</a:t>
            </a:r>
            <a:r>
              <a:rPr lang="de-DE" sz="1600" dirty="0" smtClean="0"/>
              <a:t>		Kopiert eine Folge in eine andere Folge</a:t>
            </a:r>
          </a:p>
          <a:p>
            <a:pPr lvl="1"/>
            <a:r>
              <a:rPr lang="de-DE" sz="1600" dirty="0" err="1" smtClean="0"/>
              <a:t>copy_backward</a:t>
            </a:r>
            <a:r>
              <a:rPr lang="de-DE" sz="1600" dirty="0" smtClean="0"/>
              <a:t>	Kopiert eine Folge rückwärts in eine andere Folge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Löschalgorithmen (</a:t>
            </a:r>
            <a:r>
              <a:rPr lang="de-DE" sz="2000" dirty="0" err="1" smtClean="0"/>
              <a:t>removing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remove</a:t>
            </a:r>
            <a:r>
              <a:rPr lang="de-DE" sz="1600" dirty="0" smtClean="0"/>
              <a:t>		löscht Elemente die mit einem Wert übereinstimmen</a:t>
            </a:r>
          </a:p>
          <a:p>
            <a:pPr lvl="1"/>
            <a:r>
              <a:rPr lang="de-DE" sz="1600" dirty="0" err="1" smtClean="0"/>
              <a:t>remove_if</a:t>
            </a:r>
            <a:r>
              <a:rPr lang="de-DE" sz="1600" dirty="0" smtClean="0"/>
              <a:t>		Löscht Elemente nach Bedingung</a:t>
            </a:r>
          </a:p>
          <a:p>
            <a:pPr lvl="1"/>
            <a:r>
              <a:rPr lang="de-DE" sz="1600" dirty="0" err="1" smtClean="0"/>
              <a:t>remove_copy</a:t>
            </a:r>
            <a:r>
              <a:rPr lang="de-DE" sz="1600" dirty="0" smtClean="0"/>
              <a:t>	Kopiert eine Folge und löscht dabei</a:t>
            </a:r>
          </a:p>
          <a:p>
            <a:pPr lvl="1"/>
            <a:r>
              <a:rPr lang="de-DE" sz="1600" dirty="0" err="1" smtClean="0"/>
              <a:t>remove_copy_if</a:t>
            </a:r>
            <a:r>
              <a:rPr lang="de-DE" sz="1600" dirty="0" smtClean="0"/>
              <a:t>	Kopiert eine Folge und löscht nach Bedingung</a:t>
            </a:r>
          </a:p>
          <a:p>
            <a:pPr lvl="1"/>
            <a:endParaRPr lang="de-DE" sz="16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Mengenalgorithmen (</a:t>
            </a:r>
            <a:r>
              <a:rPr lang="de-DE" sz="2000" dirty="0" err="1" smtClean="0"/>
              <a:t>set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includes</a:t>
            </a:r>
            <a:r>
              <a:rPr lang="de-DE" sz="1600" dirty="0" smtClean="0"/>
              <a:t>		prüft ob alle </a:t>
            </a:r>
            <a:r>
              <a:rPr lang="de-DE" sz="1600" dirty="0" err="1" smtClean="0"/>
              <a:t>Elem</a:t>
            </a:r>
            <a:r>
              <a:rPr lang="de-DE" sz="1600" dirty="0" smtClean="0"/>
              <a:t>. in anderer Folge enthalten sind</a:t>
            </a:r>
          </a:p>
          <a:p>
            <a:pPr lvl="1"/>
            <a:r>
              <a:rPr lang="de-DE" sz="1600" dirty="0" err="1" smtClean="0"/>
              <a:t>set_difference</a:t>
            </a:r>
            <a:r>
              <a:rPr lang="de-DE" sz="1600" dirty="0" smtClean="0"/>
              <a:t>	erzeugt neue Folge die Differenz der Quellfolgen ist</a:t>
            </a:r>
          </a:p>
          <a:p>
            <a:pPr lvl="1"/>
            <a:r>
              <a:rPr lang="de-DE" sz="1600" dirty="0" err="1" smtClean="0"/>
              <a:t>set_intersection</a:t>
            </a:r>
            <a:r>
              <a:rPr lang="de-DE" sz="1600" dirty="0" smtClean="0"/>
              <a:t> 	erzeugt neue Folge die Schnittmenge ist</a:t>
            </a:r>
          </a:p>
          <a:p>
            <a:pPr lvl="1"/>
            <a:r>
              <a:rPr lang="de-DE" sz="1600" dirty="0" err="1" smtClean="0"/>
              <a:t>set_symmetric_difference</a:t>
            </a:r>
            <a:r>
              <a:rPr lang="de-DE" sz="1600" dirty="0" smtClean="0"/>
              <a:t> 	</a:t>
            </a:r>
            <a:br>
              <a:rPr lang="de-DE" sz="1600" dirty="0" smtClean="0"/>
            </a:br>
            <a:r>
              <a:rPr lang="de-DE" sz="1600" dirty="0" smtClean="0"/>
              <a:t>			erzeugt neue Folge mit gegenseitiger Differenz</a:t>
            </a:r>
          </a:p>
          <a:p>
            <a:pPr lvl="1"/>
            <a:r>
              <a:rPr lang="de-DE" sz="1600" dirty="0" err="1" smtClean="0"/>
              <a:t>set_union</a:t>
            </a:r>
            <a:r>
              <a:rPr lang="de-DE" sz="1600" dirty="0" smtClean="0"/>
              <a:t>		erzeugt neue Folge als Vereinigungsmenge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Minimum/</a:t>
            </a:r>
            <a:r>
              <a:rPr lang="de-DE" sz="2000" dirty="0" err="1" smtClean="0"/>
              <a:t>Maximumalgorithmen</a:t>
            </a:r>
            <a:r>
              <a:rPr lang="de-DE" sz="2000" dirty="0" smtClean="0"/>
              <a:t> (min/</a:t>
            </a:r>
            <a:r>
              <a:rPr lang="de-DE" sz="2000" dirty="0" err="1" smtClean="0"/>
              <a:t>max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max</a:t>
            </a:r>
            <a:r>
              <a:rPr lang="de-DE" sz="1600" dirty="0" smtClean="0"/>
              <a:t>		gibt das Größere von zwei Elementen zurück</a:t>
            </a:r>
          </a:p>
          <a:p>
            <a:pPr lvl="1"/>
            <a:r>
              <a:rPr lang="de-DE" sz="1600" dirty="0" smtClean="0"/>
              <a:t>min		gibt das Kleinere von zwei Elementen zurück</a:t>
            </a:r>
          </a:p>
          <a:p>
            <a:pPr lvl="1"/>
            <a:r>
              <a:rPr lang="de-DE" sz="1600" dirty="0" err="1" smtClean="0"/>
              <a:t>max_element</a:t>
            </a:r>
            <a:r>
              <a:rPr lang="de-DE" sz="1600" dirty="0" smtClean="0"/>
              <a:t>	gibt Maximalwert einer Folge zurück</a:t>
            </a:r>
          </a:p>
          <a:p>
            <a:pPr lvl="1"/>
            <a:r>
              <a:rPr lang="de-DE" sz="1600" dirty="0" err="1" smtClean="0"/>
              <a:t>min_element</a:t>
            </a:r>
            <a:r>
              <a:rPr lang="de-DE" sz="1600" dirty="0" smtClean="0"/>
              <a:t>	gibt Minimalwert einer Folge zurück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Mischalgorithmen (</a:t>
            </a:r>
            <a:r>
              <a:rPr lang="de-DE" sz="2000" dirty="0" err="1" smtClean="0"/>
              <a:t>shuffle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random_shuffle</a:t>
            </a:r>
            <a:r>
              <a:rPr lang="de-DE" sz="1600" dirty="0" smtClean="0"/>
              <a:t>	ordnet Elemente in zufälliger Folge an</a:t>
            </a:r>
          </a:p>
          <a:p>
            <a:pPr lvl="2"/>
            <a:endParaRPr lang="de-DE" sz="1400" dirty="0" smtClean="0"/>
          </a:p>
          <a:p>
            <a:r>
              <a:rPr lang="de-DE" sz="2000" dirty="0" smtClean="0"/>
              <a:t>Permutationsalgorithmen (</a:t>
            </a:r>
            <a:r>
              <a:rPr lang="de-DE" sz="2000" dirty="0" err="1" smtClean="0"/>
              <a:t>permutation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next_permutation</a:t>
            </a:r>
            <a:r>
              <a:rPr lang="de-DE" sz="1600" dirty="0" smtClean="0"/>
              <a:t>	erzeugt nächsten Wert einer Permutationsfolge</a:t>
            </a:r>
          </a:p>
          <a:p>
            <a:pPr lvl="1"/>
            <a:r>
              <a:rPr lang="de-DE" sz="1600" dirty="0" err="1" smtClean="0"/>
              <a:t>prev_permutation</a:t>
            </a:r>
            <a:r>
              <a:rPr lang="de-DE" sz="1600" dirty="0" smtClean="0"/>
              <a:t>	erzeugt vorherigen Wert einer Permutationsfolge</a:t>
            </a:r>
          </a:p>
          <a:p>
            <a:pPr lvl="1"/>
            <a:endParaRPr lang="de-DE" sz="1600" dirty="0" smtClean="0"/>
          </a:p>
          <a:p>
            <a:r>
              <a:rPr lang="de-DE" sz="2000" dirty="0" err="1" smtClean="0"/>
              <a:t>Rotierungsalgorithmen</a:t>
            </a:r>
            <a:r>
              <a:rPr lang="de-DE" sz="2000" dirty="0" smtClean="0"/>
              <a:t> (</a:t>
            </a:r>
            <a:r>
              <a:rPr lang="de-DE" sz="2000" dirty="0" err="1" smtClean="0"/>
              <a:t>generating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rotate</a:t>
            </a:r>
            <a:r>
              <a:rPr lang="de-DE" sz="1600" dirty="0" smtClean="0"/>
              <a:t>		Rotiert Elemente einer Folge</a:t>
            </a:r>
          </a:p>
          <a:p>
            <a:pPr lvl="1"/>
            <a:r>
              <a:rPr lang="de-DE" sz="1600" dirty="0" err="1" smtClean="0"/>
              <a:t>rotate_copy</a:t>
            </a:r>
            <a:r>
              <a:rPr lang="de-DE" sz="1600" dirty="0" smtClean="0"/>
              <a:t>		Kopiert Folge und rotiert dabei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Sortieralgorithmen (</a:t>
            </a:r>
            <a:r>
              <a:rPr lang="de-DE" sz="2000" dirty="0" err="1" smtClean="0"/>
              <a:t>sorting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partial_sort</a:t>
            </a:r>
            <a:r>
              <a:rPr lang="de-DE" sz="1600" dirty="0" smtClean="0"/>
              <a:t>		sortiert die n kleinsten Elemente einer Folge</a:t>
            </a:r>
          </a:p>
          <a:p>
            <a:pPr lvl="1"/>
            <a:r>
              <a:rPr lang="de-DE" sz="1600" dirty="0" err="1" smtClean="0"/>
              <a:t>partial_sort_copy</a:t>
            </a:r>
            <a:r>
              <a:rPr lang="de-DE" sz="1600" dirty="0" smtClean="0"/>
              <a:t>	kopiert Folge und sortiert dabei</a:t>
            </a:r>
            <a:endParaRPr lang="de-DE" sz="1400" dirty="0" smtClean="0"/>
          </a:p>
          <a:p>
            <a:pPr lvl="1"/>
            <a:r>
              <a:rPr lang="de-DE" sz="1600" dirty="0" err="1" smtClean="0"/>
              <a:t>sort</a:t>
            </a:r>
            <a:r>
              <a:rPr lang="de-DE" sz="1600" dirty="0" smtClean="0"/>
              <a:t>		sortiert die Elemente einer Folge</a:t>
            </a:r>
          </a:p>
          <a:p>
            <a:pPr lvl="1"/>
            <a:r>
              <a:rPr lang="de-DE" sz="1600" dirty="0" err="1" smtClean="0"/>
              <a:t>stable_sort</a:t>
            </a:r>
            <a:r>
              <a:rPr lang="de-DE" sz="1600" dirty="0" smtClean="0"/>
              <a:t>		kopiert Folge und sortiert, Beibehaltung der Ordnung</a:t>
            </a:r>
          </a:p>
          <a:p>
            <a:pPr lvl="1"/>
            <a:endParaRPr lang="de-DE" sz="1400" dirty="0" smtClean="0"/>
          </a:p>
          <a:p>
            <a:r>
              <a:rPr lang="de-DE" sz="2000" dirty="0" smtClean="0"/>
              <a:t>Tauschalgorithmen (</a:t>
            </a:r>
            <a:r>
              <a:rPr lang="de-DE" sz="2000" dirty="0" err="1" smtClean="0"/>
              <a:t>swapping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iter_swap</a:t>
            </a:r>
            <a:r>
              <a:rPr lang="de-DE" sz="1600" dirty="0" smtClean="0"/>
              <a:t>		tauscht Werte über </a:t>
            </a:r>
            <a:r>
              <a:rPr lang="de-DE" sz="1600" dirty="0" err="1" smtClean="0"/>
              <a:t>Iteratoren</a:t>
            </a:r>
            <a:r>
              <a:rPr lang="de-DE" sz="1600" dirty="0" smtClean="0"/>
              <a:t> aus</a:t>
            </a:r>
          </a:p>
          <a:p>
            <a:pPr lvl="1"/>
            <a:r>
              <a:rPr lang="de-DE" sz="1600" dirty="0" err="1" smtClean="0"/>
              <a:t>swap</a:t>
            </a:r>
            <a:r>
              <a:rPr lang="de-DE" sz="1600" dirty="0" smtClean="0"/>
              <a:t>		tauscht zwei Werte aus</a:t>
            </a:r>
          </a:p>
          <a:p>
            <a:pPr lvl="1"/>
            <a:r>
              <a:rPr lang="de-DE" sz="1600" dirty="0" err="1" smtClean="0"/>
              <a:t>swap_ranges</a:t>
            </a:r>
            <a:r>
              <a:rPr lang="de-DE" sz="1600" dirty="0" smtClean="0"/>
              <a:t>	tauscht Werte aus parallelen Folgen aus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Transformierungsalgorithmen (</a:t>
            </a:r>
            <a:r>
              <a:rPr lang="de-DE" sz="2000" dirty="0" err="1" smtClean="0"/>
              <a:t>transforming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transform</a:t>
            </a:r>
            <a:r>
              <a:rPr lang="de-DE" sz="1600" dirty="0" smtClean="0"/>
              <a:t>		wandelt alle Elemente einer Folge um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Umkehrungsalgorithmen (</a:t>
            </a:r>
            <a:r>
              <a:rPr lang="de-DE" sz="2000" dirty="0" err="1" smtClean="0"/>
              <a:t>reversing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reverse</a:t>
            </a:r>
            <a:r>
              <a:rPr lang="de-DE" sz="1600" dirty="0" smtClean="0"/>
              <a:t>		Kehrt Reihenfolge der Elemente in einer Folge um</a:t>
            </a:r>
          </a:p>
          <a:p>
            <a:pPr lvl="1"/>
            <a:r>
              <a:rPr lang="de-DE" sz="1600" dirty="0" err="1" smtClean="0"/>
              <a:t>reverse_copy</a:t>
            </a:r>
            <a:r>
              <a:rPr lang="de-DE" sz="1600" dirty="0" smtClean="0"/>
              <a:t>	Kopiert Folge und kehrt dabei Reihenfolge um</a:t>
            </a:r>
          </a:p>
          <a:p>
            <a:pPr lvl="2"/>
            <a:endParaRPr lang="de-DE" sz="1400" dirty="0" smtClean="0"/>
          </a:p>
          <a:p>
            <a:r>
              <a:rPr lang="de-DE" sz="2000" dirty="0" smtClean="0"/>
              <a:t>Vergleichsalgorithmen (</a:t>
            </a:r>
            <a:r>
              <a:rPr lang="de-DE" sz="2000" dirty="0" err="1" smtClean="0"/>
              <a:t>comparing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equal</a:t>
            </a:r>
            <a:r>
              <a:rPr lang="de-DE" sz="1600" dirty="0" smtClean="0"/>
              <a:t>		prüft zwei Folgen auf Gleichheit</a:t>
            </a:r>
          </a:p>
          <a:p>
            <a:pPr lvl="1"/>
            <a:r>
              <a:rPr lang="de-DE" sz="1600" dirty="0" err="1" smtClean="0"/>
              <a:t>lexicographical_compare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			vergleicht zwei Folgen auf ihre Reihenfolge</a:t>
            </a:r>
          </a:p>
          <a:p>
            <a:pPr lvl="1"/>
            <a:r>
              <a:rPr lang="de-DE" sz="1600" dirty="0" err="1" smtClean="0"/>
              <a:t>mismatch</a:t>
            </a:r>
            <a:r>
              <a:rPr lang="de-DE" sz="1600" dirty="0" smtClean="0"/>
              <a:t>		Sucht erste Nichtentsprechung in parallelen Folgen</a:t>
            </a:r>
          </a:p>
          <a:p>
            <a:pPr lvl="1"/>
            <a:endParaRPr lang="de-DE" sz="1600" dirty="0" smtClean="0"/>
          </a:p>
          <a:p>
            <a:r>
              <a:rPr lang="de-DE" sz="2000" dirty="0" smtClean="0"/>
              <a:t>Zählalgorithmen (</a:t>
            </a:r>
            <a:r>
              <a:rPr lang="de-DE" sz="2000" dirty="0" err="1" smtClean="0"/>
              <a:t>counting</a:t>
            </a:r>
            <a:r>
              <a:rPr lang="de-DE" sz="2000" dirty="0" smtClean="0"/>
              <a:t> </a:t>
            </a:r>
            <a:r>
              <a:rPr lang="de-DE" sz="2000" dirty="0" err="1" smtClean="0"/>
              <a:t>algorithms</a:t>
            </a:r>
            <a:r>
              <a:rPr lang="de-DE" sz="2000" dirty="0" smtClean="0"/>
              <a:t>)</a:t>
            </a:r>
          </a:p>
          <a:p>
            <a:pPr lvl="1"/>
            <a:r>
              <a:rPr lang="de-DE" sz="1600" dirty="0" err="1" smtClean="0"/>
              <a:t>count</a:t>
            </a:r>
            <a:r>
              <a:rPr lang="de-DE" sz="1600" dirty="0" smtClean="0"/>
              <a:t>		Zählt die Elemente die einem Wert entsprechen</a:t>
            </a:r>
          </a:p>
          <a:p>
            <a:pPr lvl="1"/>
            <a:r>
              <a:rPr lang="de-DE" sz="1600" dirty="0" err="1" smtClean="0"/>
              <a:t>count_if</a:t>
            </a:r>
            <a:r>
              <a:rPr lang="de-DE" sz="1600" dirty="0" smtClean="0"/>
              <a:t>		Zählt die Elemente die einer Bedingung entsprechen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>
                <a:solidFill>
                  <a:schemeClr val="tx1"/>
                </a:solidFill>
              </a:rPr>
              <a:t>STL Algorithmen im Überblick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Die STL stellt generischen Algorithmen </a:t>
            </a:r>
            <a:r>
              <a:rPr lang="de-DE" sz="2400" dirty="0" smtClean="0"/>
              <a:t>bereit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Sortieren</a:t>
            </a:r>
          </a:p>
          <a:p>
            <a:pPr lvl="1"/>
            <a:r>
              <a:rPr lang="de-DE" sz="2000" dirty="0" smtClean="0"/>
              <a:t>Suchen</a:t>
            </a:r>
          </a:p>
          <a:p>
            <a:pPr lvl="1"/>
            <a:r>
              <a:rPr lang="de-DE" sz="2000" dirty="0" smtClean="0"/>
              <a:t>Verwalten (hinzufügen / entfernen)</a:t>
            </a:r>
          </a:p>
          <a:p>
            <a:pPr lvl="1"/>
            <a:r>
              <a:rPr lang="de-DE" sz="2000" dirty="0" smtClean="0"/>
              <a:t>Bereitstellung von Statusinformationen</a:t>
            </a:r>
          </a:p>
          <a:p>
            <a:pPr lvl="1"/>
            <a:r>
              <a:rPr lang="de-DE" sz="2000" dirty="0" smtClean="0"/>
              <a:t>Operatoren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Woraus besteht STL?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Die STL umfasst unterschiedlichen Erweiterungsklassen zum C++ </a:t>
            </a:r>
            <a:r>
              <a:rPr lang="de-DE" sz="2400" dirty="0" smtClean="0"/>
              <a:t>Standard</a:t>
            </a:r>
          </a:p>
          <a:p>
            <a:endParaRPr lang="de-DE" sz="2400" dirty="0" smtClean="0"/>
          </a:p>
          <a:p>
            <a:pPr lvl="1"/>
            <a:r>
              <a:rPr lang="de-DE" sz="2000" dirty="0" err="1" smtClean="0"/>
              <a:t>Streamklassen</a:t>
            </a:r>
            <a:endParaRPr lang="de-DE" sz="2000" dirty="0" smtClean="0"/>
          </a:p>
          <a:p>
            <a:pPr lvl="1"/>
            <a:r>
              <a:rPr lang="de-DE" sz="2000" dirty="0" err="1" smtClean="0"/>
              <a:t>Iteratoren</a:t>
            </a:r>
            <a:endParaRPr lang="de-DE" sz="2000" dirty="0" smtClean="0"/>
          </a:p>
          <a:p>
            <a:pPr lvl="1"/>
            <a:r>
              <a:rPr lang="de-DE" sz="2000" dirty="0" smtClean="0"/>
              <a:t>STL </a:t>
            </a:r>
            <a:r>
              <a:rPr lang="de-DE" sz="2000" dirty="0" err="1" smtClean="0"/>
              <a:t>Exceptions</a:t>
            </a:r>
            <a:endParaRPr lang="de-DE" sz="2000" dirty="0" smtClean="0"/>
          </a:p>
          <a:p>
            <a:pPr lvl="1"/>
            <a:r>
              <a:rPr lang="de-DE" sz="2000" dirty="0" smtClean="0"/>
              <a:t>Dynamische Containerklassen</a:t>
            </a:r>
          </a:p>
          <a:p>
            <a:pPr lvl="1"/>
            <a:r>
              <a:rPr lang="de-DE" sz="2000" dirty="0" smtClean="0"/>
              <a:t>Adapterklassen</a:t>
            </a:r>
          </a:p>
          <a:p>
            <a:pPr lvl="1"/>
            <a:r>
              <a:rPr lang="de-DE" sz="2000" dirty="0" smtClean="0"/>
              <a:t>Hilfsklassen</a:t>
            </a:r>
          </a:p>
          <a:p>
            <a:pPr lvl="1"/>
            <a:r>
              <a:rPr lang="de-DE" sz="2000" dirty="0" smtClean="0"/>
              <a:t>Dynamisch </a:t>
            </a:r>
            <a:r>
              <a:rPr lang="de-DE" sz="2000" dirty="0" err="1" smtClean="0"/>
              <a:t>Stringklasse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Woraus besteht STL?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Alle STL Klassen und Algorithmen sind als Makros implementiert</a:t>
            </a:r>
          </a:p>
          <a:p>
            <a:endParaRPr lang="de-DE" sz="2400" dirty="0" smtClean="0"/>
          </a:p>
          <a:p>
            <a:r>
              <a:rPr lang="de-DE" sz="2400" dirty="0" smtClean="0"/>
              <a:t>STL Containerklassen arbeiten grundsätzlich mit Platzhaltern für Datentypen</a:t>
            </a:r>
          </a:p>
          <a:p>
            <a:endParaRPr lang="de-DE" sz="2400" dirty="0" smtClean="0"/>
          </a:p>
          <a:p>
            <a:r>
              <a:rPr lang="de-DE" sz="2400" dirty="0" smtClean="0"/>
              <a:t>Es gibt nur STL Headerdateien, keine Implementierungsdateien (</a:t>
            </a:r>
            <a:r>
              <a:rPr lang="de-DE" sz="2400" dirty="0" err="1" smtClean="0"/>
              <a:t>cpp</a:t>
            </a:r>
            <a:r>
              <a:rPr lang="de-DE" sz="2400" dirty="0" smtClean="0"/>
              <a:t>)</a:t>
            </a:r>
          </a:p>
          <a:p>
            <a:endParaRPr lang="de-DE" sz="2400" dirty="0" smtClean="0"/>
          </a:p>
          <a:p>
            <a:r>
              <a:rPr lang="de-DE" sz="2400" dirty="0" smtClean="0"/>
              <a:t>STL Headerdateien haben keine Endung</a:t>
            </a:r>
            <a:endParaRPr lang="de-DE" sz="20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Woraus besteht STL?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Klassen die mit STL Containerklassen oder Algorithmen verwaltet werden sollen, müssen bestimmte Voraussetzungen </a:t>
            </a:r>
            <a:r>
              <a:rPr lang="de-DE" sz="2400" dirty="0" smtClean="0"/>
              <a:t>erfüllen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Korrekter </a:t>
            </a:r>
            <a:r>
              <a:rPr lang="de-DE" sz="2000" dirty="0" err="1" smtClean="0"/>
              <a:t>Standardconstructor</a:t>
            </a:r>
            <a:endParaRPr lang="de-DE" sz="2000" dirty="0" smtClean="0"/>
          </a:p>
          <a:p>
            <a:pPr lvl="1"/>
            <a:r>
              <a:rPr lang="de-DE" sz="2000" dirty="0" smtClean="0"/>
              <a:t>Korrekter </a:t>
            </a:r>
            <a:r>
              <a:rPr lang="de-DE" sz="2000" dirty="0" err="1" smtClean="0"/>
              <a:t>Copyconstructor</a:t>
            </a:r>
            <a:endParaRPr lang="de-DE" sz="2000" dirty="0" smtClean="0"/>
          </a:p>
          <a:p>
            <a:pPr lvl="1"/>
            <a:r>
              <a:rPr lang="de-DE" sz="2000" dirty="0" smtClean="0"/>
              <a:t>Korrekter </a:t>
            </a:r>
            <a:r>
              <a:rPr lang="de-DE" sz="2000" dirty="0" err="1" smtClean="0"/>
              <a:t>Destructor</a:t>
            </a:r>
            <a:endParaRPr lang="de-DE" sz="2000" dirty="0" smtClean="0"/>
          </a:p>
          <a:p>
            <a:pPr lvl="1"/>
            <a:r>
              <a:rPr lang="de-DE" sz="2000" dirty="0" smtClean="0"/>
              <a:t>Korrekt überladene Zuweisung </a:t>
            </a:r>
          </a:p>
          <a:p>
            <a:pPr lvl="2"/>
            <a:r>
              <a:rPr lang="de-DE" sz="1800" dirty="0" smtClean="0"/>
              <a:t>Operator =</a:t>
            </a:r>
          </a:p>
          <a:p>
            <a:pPr lvl="1"/>
            <a:r>
              <a:rPr lang="de-DE" sz="2000" dirty="0" smtClean="0"/>
              <a:t>Korrekt überladene Vergleichsmöglichkeiten</a:t>
            </a:r>
          </a:p>
          <a:p>
            <a:pPr lvl="2"/>
            <a:r>
              <a:rPr lang="de-DE" sz="1800" dirty="0" smtClean="0"/>
              <a:t>Operatoren ==, !=, &lt;, &gt;, &lt;=, &gt;=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Voraussetzungen für den STL Einsatz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Verwalten dynamischer Datenmengen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89968"/>
            <a:ext cx="8429684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H. Gorski – STL Kurzeinführung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STL Containerklassen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1237</Words>
  <Application>Microsoft Office PowerPoint</Application>
  <PresentationFormat>Bildschirmpräsentation (4:3)</PresentationFormat>
  <Paragraphs>503</Paragraphs>
  <Slides>45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45</vt:i4>
      </vt:variant>
    </vt:vector>
  </HeadingPairs>
  <TitlesOfParts>
    <vt:vector size="46" baseType="lpstr">
      <vt:lpstr>Deimos</vt:lpstr>
      <vt:lpstr>STL  (Standard Template Library)</vt:lpstr>
      <vt:lpstr>STL Grundlagen</vt:lpstr>
      <vt:lpstr>Die historischen Wurzeln der STL</vt:lpstr>
      <vt:lpstr>Die historischen Wurzeln der STL</vt:lpstr>
      <vt:lpstr>Woraus besteht STL?</vt:lpstr>
      <vt:lpstr>Woraus besteht STL?</vt:lpstr>
      <vt:lpstr>Woraus besteht STL?</vt:lpstr>
      <vt:lpstr>Voraussetzungen für den STL Einsatz</vt:lpstr>
      <vt:lpstr>STL Containerklassen</vt:lpstr>
      <vt:lpstr>STL Containerklassen im Überblick</vt:lpstr>
      <vt:lpstr>STL Vector im Überblick</vt:lpstr>
      <vt:lpstr>STL Deque im Überblick</vt:lpstr>
      <vt:lpstr>STL List im Überblick</vt:lpstr>
      <vt:lpstr>STL Set im Überblick</vt:lpstr>
      <vt:lpstr>STL Multiset im Überblick</vt:lpstr>
      <vt:lpstr>STL Map im Überblick</vt:lpstr>
      <vt:lpstr>STL Multimap im Überblick</vt:lpstr>
      <vt:lpstr>STL Adapterklassen</vt:lpstr>
      <vt:lpstr>STL Stack im Überblick</vt:lpstr>
      <vt:lpstr>STL Queue im Überblick</vt:lpstr>
      <vt:lpstr>STL Priority-Queue im Überblick</vt:lpstr>
      <vt:lpstr>STL Stringklasse</vt:lpstr>
      <vt:lpstr>STL String im Überblick</vt:lpstr>
      <vt:lpstr>STL Details (Beispielhaft)</vt:lpstr>
      <vt:lpstr>STL Vector im Detail</vt:lpstr>
      <vt:lpstr>STL Vector im Detail</vt:lpstr>
      <vt:lpstr>STL Vector im Detail</vt:lpstr>
      <vt:lpstr>STL Vector im Detail</vt:lpstr>
      <vt:lpstr>STL Vector im Detail</vt:lpstr>
      <vt:lpstr>STL Vector im Detail</vt:lpstr>
      <vt:lpstr>STL Vector im Detail</vt:lpstr>
      <vt:lpstr>STL Details (Beispielhaft)</vt:lpstr>
      <vt:lpstr>STL String im Detail</vt:lpstr>
      <vt:lpstr>STL String im Detail</vt:lpstr>
      <vt:lpstr>STL String im Detail</vt:lpstr>
      <vt:lpstr>STL String im Detail</vt:lpstr>
      <vt:lpstr>STL Algorithmen</vt:lpstr>
      <vt:lpstr>STL Algorithmen im Überblick</vt:lpstr>
      <vt:lpstr>STL Algorithmen im Überblick</vt:lpstr>
      <vt:lpstr>STL Algorithmen im Überblick</vt:lpstr>
      <vt:lpstr>STL Algorithmen im Überblick</vt:lpstr>
      <vt:lpstr>STL Algorithmen im Überblick</vt:lpstr>
      <vt:lpstr>STL Algorithmen im Überblick</vt:lpstr>
      <vt:lpstr>STL Algorithmen im Überblick</vt:lpstr>
      <vt:lpstr>STL Algorithmen im Überblick</vt:lpstr>
    </vt:vector>
  </TitlesOfParts>
  <Company>Barbarella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UML</dc:title>
  <dc:creator>Heiko Gorski</dc:creator>
  <cp:lastModifiedBy>Heiko Gorski</cp:lastModifiedBy>
  <cp:revision>279</cp:revision>
  <dcterms:created xsi:type="dcterms:W3CDTF">2009-04-12T08:24:16Z</dcterms:created>
  <dcterms:modified xsi:type="dcterms:W3CDTF">2012-01-21T17:24:08Z</dcterms:modified>
</cp:coreProperties>
</file>